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6" r:id="rId3"/>
    <p:sldId id="267" r:id="rId4"/>
    <p:sldId id="352" r:id="rId5"/>
    <p:sldId id="353" r:id="rId6"/>
    <p:sldId id="355" r:id="rId7"/>
    <p:sldId id="356" r:id="rId8"/>
    <p:sldId id="357" r:id="rId9"/>
    <p:sldId id="354" r:id="rId10"/>
    <p:sldId id="362" r:id="rId11"/>
    <p:sldId id="361" r:id="rId12"/>
    <p:sldId id="358" r:id="rId13"/>
    <p:sldId id="359" r:id="rId14"/>
    <p:sldId id="360" r:id="rId15"/>
    <p:sldId id="364" r:id="rId16"/>
    <p:sldId id="365" r:id="rId17"/>
    <p:sldId id="366" r:id="rId18"/>
    <p:sldId id="367" r:id="rId19"/>
    <p:sldId id="373" r:id="rId20"/>
    <p:sldId id="372" r:id="rId21"/>
    <p:sldId id="368" r:id="rId22"/>
    <p:sldId id="270" r:id="rId23"/>
    <p:sldId id="271" r:id="rId24"/>
    <p:sldId id="272" r:id="rId25"/>
    <p:sldId id="273" r:id="rId26"/>
    <p:sldId id="274" r:id="rId27"/>
    <p:sldId id="275" r:id="rId28"/>
    <p:sldId id="276" r:id="rId29"/>
    <p:sldId id="350"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37" r:id="rId90"/>
    <p:sldId id="338" r:id="rId91"/>
    <p:sldId id="339" r:id="rId92"/>
    <p:sldId id="340" r:id="rId93"/>
    <p:sldId id="341" r:id="rId94"/>
    <p:sldId id="342" r:id="rId95"/>
    <p:sldId id="343" r:id="rId96"/>
    <p:sldId id="344" r:id="rId97"/>
    <p:sldId id="345" r:id="rId98"/>
    <p:sldId id="349" r:id="rId99"/>
    <p:sldId id="277" r:id="rId100"/>
    <p:sldId id="346" r:id="rId101"/>
    <p:sldId id="348" r:id="rId10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498"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GroupShape 30"/>
        <p:cNvGrpSpPr/>
        <p:nvPr/>
      </p:nvGrpSpPr>
      <p:grpSpPr>
        <a:xfrm>
          <a:off x="0" y="0"/>
          <a:ext cx="0" cy="0"/>
          <a:chOff x="0" y="0"/>
          <a:chExt cx="0" cy="0"/>
        </a:xfrm>
      </p:grpSpPr>
      <p:sp>
        <p:nvSpPr>
          <p:cNvPr id="31" name="Shape 31"/>
          <p:cNvSpPr txBox="1">
            <a:spLocks noGrp="1"/>
          </p:cNvSpPr>
          <p:nvPr>
            <p:ph type="title"/>
          </p:nvPr>
        </p:nvSpPr>
        <p:spPr>
          <a:xfrm>
            <a:off x="685800" y="2130425"/>
            <a:ext cx="7772400" cy="1470025"/>
          </a:xfrm>
          <a:prstGeom prst="rect">
            <a:avLst/>
          </a:prstGeom>
        </p:spPr>
        <p:txBody>
          <a:bodyPr/>
          <a:lstStyle>
            <a:defPPr/>
            <a:lvl1pPr lvl="0"/>
          </a:lstStyle>
          <a:p>
            <a:r>
              <a:t>Образец заголовка</a:t>
            </a:r>
          </a:p>
        </p:txBody>
      </p:sp>
      <p:sp>
        <p:nvSpPr>
          <p:cNvPr id="32" name="Shape 32"/>
          <p:cNvSpPr txBox="1">
            <a:spLocks noGrp="1"/>
          </p:cNvSpPr>
          <p:nvPr>
            <p:ph type="subTitle" idx="1"/>
          </p:nvPr>
        </p:nvSpPr>
        <p:spPr>
          <a:xfrm>
            <a:off x="1371600" y="3886200"/>
            <a:ext cx="6400800" cy="1752600"/>
          </a:xfrm>
          <a:prstGeom prst="rect">
            <a:avLst/>
          </a:prstGeom>
        </p:spPr>
        <p:txBody>
          <a:bodyPr/>
          <a:lstStyle>
            <a:defPPr/>
            <a:lvl1pPr marL="0" lvl="0" indent="0" algn="ctr">
              <a:buNone/>
              <a:defRPr>
                <a:solidFill>
                  <a:schemeClr val="tx1">
                    <a:tint val="75000"/>
                  </a:schemeClr>
                </a:solidFill>
              </a:defRPr>
            </a:lvl1pPr>
            <a:lvl2pPr marL="457200" lvl="1" indent="0" algn="ctr">
              <a:buNone/>
              <a:defRPr>
                <a:solidFill>
                  <a:schemeClr val="tx1">
                    <a:tint val="75000"/>
                  </a:schemeClr>
                </a:solidFill>
              </a:defRPr>
            </a:lvl2pPr>
            <a:lvl3pPr marL="914400" lvl="2" indent="0" algn="ctr">
              <a:buNone/>
              <a:defRPr>
                <a:solidFill>
                  <a:schemeClr val="tx1">
                    <a:tint val="75000"/>
                  </a:schemeClr>
                </a:solidFill>
              </a:defRPr>
            </a:lvl3pPr>
            <a:lvl4pPr marL="1371600" lvl="3" indent="0" algn="ctr">
              <a:buNone/>
              <a:defRPr>
                <a:solidFill>
                  <a:schemeClr val="tx1">
                    <a:tint val="75000"/>
                  </a:schemeClr>
                </a:solidFill>
              </a:defRPr>
            </a:lvl4pPr>
            <a:lvl5pPr marL="1828800" lvl="4" indent="0" algn="ctr">
              <a:buNone/>
              <a:defRPr>
                <a:solidFill>
                  <a:schemeClr val="tx1">
                    <a:tint val="75000"/>
                  </a:schemeClr>
                </a:solidFill>
              </a:defRPr>
            </a:lvl5pPr>
            <a:lvl6pPr marL="2286000" lvl="5" indent="0" algn="ctr">
              <a:buNone/>
              <a:defRPr>
                <a:solidFill>
                  <a:schemeClr val="tx1">
                    <a:tint val="75000"/>
                  </a:schemeClr>
                </a:solidFill>
              </a:defRPr>
            </a:lvl6pPr>
            <a:lvl7pPr marL="2743200" lvl="6" indent="0" algn="ctr">
              <a:buNone/>
              <a:defRPr>
                <a:solidFill>
                  <a:schemeClr val="tx1">
                    <a:tint val="75000"/>
                  </a:schemeClr>
                </a:solidFill>
              </a:defRPr>
            </a:lvl7pPr>
            <a:lvl8pPr marL="3200400" lvl="7" indent="0" algn="ctr">
              <a:buNone/>
              <a:defRPr>
                <a:solidFill>
                  <a:schemeClr val="tx1">
                    <a:tint val="75000"/>
                  </a:schemeClr>
                </a:solidFill>
              </a:defRPr>
            </a:lvl8pPr>
            <a:lvl9pPr marL="3657600" lvl="8" indent="0" algn="ctr">
              <a:buNone/>
              <a:defRPr>
                <a:solidFill>
                  <a:schemeClr val="tx1">
                    <a:tint val="75000"/>
                  </a:schemeClr>
                </a:solidFill>
              </a:defRPr>
            </a:lvl9pPr>
          </a:lstStyle>
          <a:p>
            <a:r>
              <a:t>Образец подзаголовка</a:t>
            </a:r>
          </a:p>
        </p:txBody>
      </p:sp>
      <p:sp>
        <p:nvSpPr>
          <p:cNvPr id="33" name="Shape 33"/>
          <p:cNvSpPr txBox="1">
            <a:spLocks noGrp="1"/>
          </p:cNvSpPr>
          <p:nvPr>
            <p:ph type="dt" idx="10"/>
          </p:nvPr>
        </p:nvSpPr>
        <p:spPr>
          <a:prstGeom prst="rect">
            <a:avLst/>
          </a:prstGeom>
        </p:spPr>
        <p:txBody>
          <a:bodyPr/>
          <a:lstStyle>
            <a:defPPr/>
            <a:lvl1pPr lvl="0"/>
          </a:lstStyle>
          <a:p>
            <a:r>
              <a:t>27.04.2022</a:t>
            </a:r>
          </a:p>
        </p:txBody>
      </p:sp>
      <p:sp>
        <p:nvSpPr>
          <p:cNvPr id="34" name="Shape 34"/>
          <p:cNvSpPr txBox="1">
            <a:spLocks noGrp="1"/>
          </p:cNvSpPr>
          <p:nvPr>
            <p:ph type="ftr" idx="11"/>
          </p:nvPr>
        </p:nvSpPr>
        <p:spPr>
          <a:prstGeom prst="rect">
            <a:avLst/>
          </a:prstGeom>
        </p:spPr>
        <p:txBody>
          <a:bodyPr/>
          <a:lstStyle>
            <a:defPPr/>
            <a:lvl1pPr lvl="0"/>
          </a:lstStyle>
          <a:p>
            <a:endParaRPr/>
          </a:p>
        </p:txBody>
      </p:sp>
      <p:sp>
        <p:nvSpPr>
          <p:cNvPr id="35" name="Shape 35"/>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Title and Subtitle">
    <p:spTree>
      <p:nvGrpSpPr>
        <p:cNvPr id="1" name="GroupShape 52"/>
        <p:cNvGrpSpPr/>
        <p:nvPr/>
      </p:nvGrpSpPr>
      <p:grpSpPr>
        <a:xfrm>
          <a:off x="0" y="0"/>
          <a:ext cx="0" cy="0"/>
          <a:chOff x="0" y="0"/>
          <a:chExt cx="0" cy="0"/>
        </a:xfrm>
      </p:grpSpPr>
      <p:sp>
        <p:nvSpPr>
          <p:cNvPr id="53" name="Shape 53"/>
          <p:cNvSpPr txBox="1">
            <a:spLocks noGrp="1"/>
          </p:cNvSpPr>
          <p:nvPr>
            <p:ph type="title"/>
          </p:nvPr>
        </p:nvSpPr>
        <p:spPr>
          <a:xfrm>
            <a:off x="722313" y="4406900"/>
            <a:ext cx="7772400" cy="1362075"/>
          </a:xfrm>
          <a:prstGeom prst="rect">
            <a:avLst/>
          </a:prstGeom>
        </p:spPr>
        <p:txBody>
          <a:bodyPr anchor="t"/>
          <a:lstStyle>
            <a:defPPr/>
            <a:lvl1pPr lvl="0" algn="l">
              <a:defRPr sz="4000" b="1" cap="all"/>
            </a:lvl1pPr>
          </a:lstStyle>
          <a:p>
            <a:r>
              <a:t>Образец заголовка</a:t>
            </a:r>
          </a:p>
        </p:txBody>
      </p:sp>
      <p:sp>
        <p:nvSpPr>
          <p:cNvPr id="54" name="Shape 54"/>
          <p:cNvSpPr txBox="1">
            <a:spLocks noGrp="1"/>
          </p:cNvSpPr>
          <p:nvPr>
            <p:ph type="body" idx="1"/>
          </p:nvPr>
        </p:nvSpPr>
        <p:spPr>
          <a:xfrm>
            <a:off x="722313" y="2906713"/>
            <a:ext cx="7772400" cy="1500186"/>
          </a:xfrm>
          <a:prstGeom prst="rect">
            <a:avLst/>
          </a:prstGeom>
        </p:spPr>
        <p:txBody>
          <a:bodyPr anchor="b"/>
          <a:lstStyle>
            <a:defPPr/>
            <a:lvl1pPr marL="0" lvl="0" indent="0">
              <a:buNone/>
              <a:defRPr sz="2000">
                <a:solidFill>
                  <a:schemeClr val="tx1">
                    <a:tint val="75000"/>
                  </a:schemeClr>
                </a:solidFill>
              </a:defRPr>
            </a:lvl1pPr>
            <a:lvl2pPr marL="457200" lvl="1" indent="0">
              <a:buNone/>
              <a:defRPr sz="1800">
                <a:solidFill>
                  <a:schemeClr val="tx1">
                    <a:tint val="75000"/>
                  </a:schemeClr>
                </a:solidFill>
              </a:defRPr>
            </a:lvl2pPr>
            <a:lvl3pPr marL="914400" lvl="2" indent="0">
              <a:buNone/>
              <a:defRPr sz="1600">
                <a:solidFill>
                  <a:schemeClr val="tx1">
                    <a:tint val="75000"/>
                  </a:schemeClr>
                </a:solidFill>
              </a:defRPr>
            </a:lvl3pPr>
            <a:lvl4pPr marL="1371600" lvl="3" indent="0">
              <a:buNone/>
              <a:defRPr sz="1400">
                <a:solidFill>
                  <a:schemeClr val="tx1">
                    <a:tint val="75000"/>
                  </a:schemeClr>
                </a:solidFill>
              </a:defRPr>
            </a:lvl4pPr>
            <a:lvl5pPr marL="1828800" lvl="4" indent="0">
              <a:buNone/>
              <a:defRPr sz="1400">
                <a:solidFill>
                  <a:schemeClr val="tx1">
                    <a:tint val="75000"/>
                  </a:schemeClr>
                </a:solidFill>
              </a:defRPr>
            </a:lvl5pPr>
            <a:lvl6pPr marL="2286000" lvl="5" indent="0">
              <a:buNone/>
              <a:defRPr sz="1400">
                <a:solidFill>
                  <a:schemeClr val="tx1">
                    <a:tint val="75000"/>
                  </a:schemeClr>
                </a:solidFill>
              </a:defRPr>
            </a:lvl6pPr>
            <a:lvl7pPr marL="2743200" lvl="6" indent="0">
              <a:buNone/>
              <a:defRPr sz="1400">
                <a:solidFill>
                  <a:schemeClr val="tx1">
                    <a:tint val="75000"/>
                  </a:schemeClr>
                </a:solidFill>
              </a:defRPr>
            </a:lvl7pPr>
            <a:lvl8pPr marL="3200400" lvl="7" indent="0">
              <a:buNone/>
              <a:defRPr sz="1400">
                <a:solidFill>
                  <a:schemeClr val="tx1">
                    <a:tint val="75000"/>
                  </a:schemeClr>
                </a:solidFill>
              </a:defRPr>
            </a:lvl8pPr>
            <a:lvl9pPr marL="3657600" lvl="8" indent="0">
              <a:buNone/>
              <a:defRPr sz="1400">
                <a:solidFill>
                  <a:schemeClr val="tx1">
                    <a:tint val="75000"/>
                  </a:schemeClr>
                </a:solidFill>
              </a:defRPr>
            </a:lvl9pPr>
          </a:lstStyle>
          <a:p>
            <a:pPr lvl="0"/>
            <a:r>
              <a:t>Образец текста</a:t>
            </a:r>
          </a:p>
        </p:txBody>
      </p:sp>
      <p:sp>
        <p:nvSpPr>
          <p:cNvPr id="55" name="Shape 55"/>
          <p:cNvSpPr txBox="1">
            <a:spLocks noGrp="1"/>
          </p:cNvSpPr>
          <p:nvPr>
            <p:ph type="dt" idx="10"/>
          </p:nvPr>
        </p:nvSpPr>
        <p:spPr>
          <a:prstGeom prst="rect">
            <a:avLst/>
          </a:prstGeom>
        </p:spPr>
        <p:txBody>
          <a:bodyPr/>
          <a:lstStyle>
            <a:defPPr/>
            <a:lvl1pPr lvl="0"/>
          </a:lstStyle>
          <a:p>
            <a:r>
              <a:t>27.04.2022</a:t>
            </a:r>
          </a:p>
        </p:txBody>
      </p:sp>
      <p:sp>
        <p:nvSpPr>
          <p:cNvPr id="56" name="Shape 56"/>
          <p:cNvSpPr txBox="1">
            <a:spLocks noGrp="1"/>
          </p:cNvSpPr>
          <p:nvPr>
            <p:ph type="ftr" idx="11"/>
          </p:nvPr>
        </p:nvSpPr>
        <p:spPr>
          <a:prstGeom prst="rect">
            <a:avLst/>
          </a:prstGeom>
        </p:spPr>
        <p:txBody>
          <a:bodyPr/>
          <a:lstStyle>
            <a:defPPr/>
            <a:lvl1pPr lvl="0"/>
          </a:lstStyle>
          <a:p>
            <a:endParaRPr/>
          </a:p>
        </p:txBody>
      </p:sp>
      <p:sp>
        <p:nvSpPr>
          <p:cNvPr id="57" name="Shape 57"/>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Slide Title">
    <p:spTree>
      <p:nvGrpSpPr>
        <p:cNvPr id="1" name="GroupShape 65"/>
        <p:cNvGrpSpPr/>
        <p:nvPr/>
      </p:nvGrpSpPr>
      <p:grpSpPr>
        <a:xfrm>
          <a:off x="0" y="0"/>
          <a:ext cx="0" cy="0"/>
          <a:chOff x="0" y="0"/>
          <a:chExt cx="0" cy="0"/>
        </a:xfrm>
      </p:grpSpPr>
      <p:sp>
        <p:nvSpPr>
          <p:cNvPr id="66" name="Shape 66"/>
          <p:cNvSpPr txBox="1">
            <a:spLocks noGrp="1"/>
          </p:cNvSpPr>
          <p:nvPr>
            <p:ph type="title"/>
          </p:nvPr>
        </p:nvSpPr>
        <p:spPr>
          <a:prstGeom prst="rect">
            <a:avLst/>
          </a:prstGeom>
        </p:spPr>
        <p:txBody>
          <a:bodyPr/>
          <a:lstStyle>
            <a:defPPr/>
            <a:lvl1pPr lvl="0"/>
          </a:lstStyle>
          <a:p>
            <a:r>
              <a:t>Образец заголовка</a:t>
            </a:r>
          </a:p>
        </p:txBody>
      </p:sp>
      <p:sp>
        <p:nvSpPr>
          <p:cNvPr id="67" name="Shape 67"/>
          <p:cNvSpPr txBox="1">
            <a:spLocks noGrp="1"/>
          </p:cNvSpPr>
          <p:nvPr>
            <p:ph type="dt" idx="10"/>
          </p:nvPr>
        </p:nvSpPr>
        <p:spPr>
          <a:prstGeom prst="rect">
            <a:avLst/>
          </a:prstGeom>
        </p:spPr>
        <p:txBody>
          <a:bodyPr/>
          <a:lstStyle>
            <a:defPPr/>
            <a:lvl1pPr lvl="0"/>
          </a:lstStyle>
          <a:p>
            <a:r>
              <a:t>27.04.2022</a:t>
            </a:r>
          </a:p>
        </p:txBody>
      </p:sp>
      <p:sp>
        <p:nvSpPr>
          <p:cNvPr id="68" name="Shape 68"/>
          <p:cNvSpPr txBox="1">
            <a:spLocks noGrp="1"/>
          </p:cNvSpPr>
          <p:nvPr>
            <p:ph type="ftr" idx="11"/>
          </p:nvPr>
        </p:nvSpPr>
        <p:spPr>
          <a:prstGeom prst="rect">
            <a:avLst/>
          </a:prstGeom>
        </p:spPr>
        <p:txBody>
          <a:bodyPr/>
          <a:lstStyle>
            <a:defPPr/>
            <a:lvl1pPr lvl="0"/>
          </a:lstStyle>
          <a:p>
            <a:endParaRPr/>
          </a:p>
        </p:txBody>
      </p:sp>
      <p:sp>
        <p:nvSpPr>
          <p:cNvPr id="69" name="Shape 69"/>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GroupShape 43"/>
        <p:cNvGrpSpPr/>
        <p:nvPr/>
      </p:nvGrpSpPr>
      <p:grpSpPr>
        <a:xfrm>
          <a:off x="0" y="0"/>
          <a:ext cx="0" cy="0"/>
          <a:chOff x="0" y="0"/>
          <a:chExt cx="0" cy="0"/>
        </a:xfrm>
      </p:grpSpPr>
      <p:sp>
        <p:nvSpPr>
          <p:cNvPr id="44" name="Shape 44"/>
          <p:cNvSpPr txBox="1">
            <a:spLocks noGrp="1"/>
          </p:cNvSpPr>
          <p:nvPr>
            <p:ph type="title"/>
          </p:nvPr>
        </p:nvSpPr>
        <p:spPr>
          <a:prstGeom prst="rect">
            <a:avLst/>
          </a:prstGeom>
        </p:spPr>
        <p:txBody>
          <a:bodyPr/>
          <a:lstStyle>
            <a:defPPr/>
            <a:lvl1pPr lvl="0"/>
          </a:lstStyle>
          <a:p>
            <a:r>
              <a:t>Образец заголовка</a:t>
            </a:r>
          </a:p>
        </p:txBody>
      </p:sp>
      <p:sp>
        <p:nvSpPr>
          <p:cNvPr id="45" name="Shape 45"/>
          <p:cNvSpPr txBox="1">
            <a:spLocks noGrp="1"/>
          </p:cNvSpPr>
          <p:nvPr>
            <p:ph type="body" idx="1"/>
          </p:nvPr>
        </p:nvSpPr>
        <p:spPr>
          <a:xfrm>
            <a:off x="457200" y="1535113"/>
            <a:ext cx="4040188" cy="639762"/>
          </a:xfrm>
          <a:prstGeom prst="rect">
            <a:avLst/>
          </a:prstGeom>
        </p:spPr>
        <p:txBody>
          <a:bodyPr anchor="b"/>
          <a:lstStyle>
            <a:defPPr/>
            <a:lvl1pPr marL="0" lvl="0" indent="0">
              <a:buNone/>
              <a:defRPr sz="2400" b="1"/>
            </a:lvl1pPr>
            <a:lvl2pPr marL="457200" lvl="1" indent="0">
              <a:buNone/>
              <a:defRPr sz="2000" b="1"/>
            </a:lvl2pPr>
            <a:lvl3pPr marL="914400" lvl="2" indent="0">
              <a:buNone/>
              <a:defRPr sz="1800" b="1"/>
            </a:lvl3pPr>
            <a:lvl4pPr marL="1371600" lvl="3" indent="0">
              <a:buNone/>
              <a:defRPr sz="1600" b="1"/>
            </a:lvl4pPr>
            <a:lvl5pPr marL="1828800" lvl="4" indent="0">
              <a:buNone/>
              <a:defRPr sz="1600" b="1"/>
            </a:lvl5pPr>
            <a:lvl6pPr marL="2286000" lvl="5" indent="0">
              <a:buNone/>
              <a:defRPr sz="1600" b="1"/>
            </a:lvl6pPr>
            <a:lvl7pPr marL="2743200" lvl="6" indent="0">
              <a:buNone/>
              <a:defRPr sz="1600" b="1"/>
            </a:lvl7pPr>
            <a:lvl8pPr marL="3200400" lvl="7" indent="0">
              <a:buNone/>
              <a:defRPr sz="1600" b="1"/>
            </a:lvl8pPr>
            <a:lvl9pPr marL="3657600" lvl="8" indent="0">
              <a:buNone/>
              <a:defRPr sz="1600" b="1"/>
            </a:lvl9pPr>
          </a:lstStyle>
          <a:p>
            <a:pPr lvl="0"/>
            <a:r>
              <a:t>Образец текста</a:t>
            </a:r>
          </a:p>
        </p:txBody>
      </p:sp>
      <p:sp>
        <p:nvSpPr>
          <p:cNvPr id="46" name="Shape 46"/>
          <p:cNvSpPr txBox="1">
            <a:spLocks noGrp="1"/>
          </p:cNvSpPr>
          <p:nvPr>
            <p:ph type="body" idx="2"/>
          </p:nvPr>
        </p:nvSpPr>
        <p:spPr>
          <a:xfrm>
            <a:off x="457200" y="2174875"/>
            <a:ext cx="4040188" cy="3951288"/>
          </a:xfrm>
          <a:prstGeom prst="rect">
            <a:avLst/>
          </a:prstGeom>
        </p:spPr>
        <p:txBody>
          <a:bodyPr/>
          <a:lstStyle>
            <a:defPPr/>
            <a:lvl1pPr lvl="0">
              <a:defRPr sz="2400"/>
            </a:lvl1pPr>
            <a:lvl2pPr lvl="1">
              <a:defRPr sz="2000"/>
            </a:lvl2pPr>
            <a:lvl3pPr lvl="2">
              <a:defRPr sz="1800"/>
            </a:lvl3pPr>
            <a:lvl4pPr lvl="3">
              <a:defRPr sz="1600"/>
            </a:lvl4pPr>
            <a:lvl5pPr lvl="4">
              <a:defRPr sz="1600"/>
            </a:lvl5pPr>
            <a:lvl6pPr lvl="5">
              <a:defRPr sz="1600"/>
            </a:lvl6pPr>
            <a:lvl7pPr lvl="6">
              <a:defRPr sz="1600"/>
            </a:lvl7pPr>
            <a:lvl8pPr lvl="7">
              <a:defRPr sz="1600"/>
            </a:lvl8pPr>
            <a:lvl9pPr lvl="8">
              <a:defRPr sz="1600"/>
            </a:lvl9p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47" name="Shape 47"/>
          <p:cNvSpPr txBox="1">
            <a:spLocks noGrp="1"/>
          </p:cNvSpPr>
          <p:nvPr>
            <p:ph type="body" idx="3"/>
          </p:nvPr>
        </p:nvSpPr>
        <p:spPr>
          <a:xfrm>
            <a:off x="4645025" y="1535113"/>
            <a:ext cx="4041775" cy="639762"/>
          </a:xfrm>
          <a:prstGeom prst="rect">
            <a:avLst/>
          </a:prstGeom>
        </p:spPr>
        <p:txBody>
          <a:bodyPr anchor="b"/>
          <a:lstStyle>
            <a:defPPr/>
            <a:lvl1pPr marL="0" lvl="0" indent="0">
              <a:buNone/>
              <a:defRPr sz="2400" b="1"/>
            </a:lvl1pPr>
            <a:lvl2pPr marL="457200" lvl="1" indent="0">
              <a:buNone/>
              <a:defRPr sz="2000" b="1"/>
            </a:lvl2pPr>
            <a:lvl3pPr marL="914400" lvl="2" indent="0">
              <a:buNone/>
              <a:defRPr sz="1800" b="1"/>
            </a:lvl3pPr>
            <a:lvl4pPr marL="1371600" lvl="3" indent="0">
              <a:buNone/>
              <a:defRPr sz="1600" b="1"/>
            </a:lvl4pPr>
            <a:lvl5pPr marL="1828800" lvl="4" indent="0">
              <a:buNone/>
              <a:defRPr sz="1600" b="1"/>
            </a:lvl5pPr>
            <a:lvl6pPr marL="2286000" lvl="5" indent="0">
              <a:buNone/>
              <a:defRPr sz="1600" b="1"/>
            </a:lvl6pPr>
            <a:lvl7pPr marL="2743200" lvl="6" indent="0">
              <a:buNone/>
              <a:defRPr sz="1600" b="1"/>
            </a:lvl7pPr>
            <a:lvl8pPr marL="3200400" lvl="7" indent="0">
              <a:buNone/>
              <a:defRPr sz="1600" b="1"/>
            </a:lvl8pPr>
            <a:lvl9pPr marL="3657600" lvl="8" indent="0">
              <a:buNone/>
              <a:defRPr sz="1600" b="1"/>
            </a:lvl9pPr>
          </a:lstStyle>
          <a:p>
            <a:pPr lvl="0"/>
            <a:r>
              <a:t>Образец текста</a:t>
            </a:r>
          </a:p>
        </p:txBody>
      </p:sp>
      <p:sp>
        <p:nvSpPr>
          <p:cNvPr id="48" name="Shape 48"/>
          <p:cNvSpPr txBox="1">
            <a:spLocks noGrp="1"/>
          </p:cNvSpPr>
          <p:nvPr>
            <p:ph type="body" idx="4"/>
          </p:nvPr>
        </p:nvSpPr>
        <p:spPr>
          <a:xfrm>
            <a:off x="4645025" y="2174875"/>
            <a:ext cx="4041775" cy="3951288"/>
          </a:xfrm>
          <a:prstGeom prst="rect">
            <a:avLst/>
          </a:prstGeom>
        </p:spPr>
        <p:txBody>
          <a:bodyPr/>
          <a:lstStyle>
            <a:defPPr/>
            <a:lvl1pPr lvl="0">
              <a:defRPr sz="2400"/>
            </a:lvl1pPr>
            <a:lvl2pPr lvl="1">
              <a:defRPr sz="2000"/>
            </a:lvl2pPr>
            <a:lvl3pPr lvl="2">
              <a:defRPr sz="1800"/>
            </a:lvl3pPr>
            <a:lvl4pPr lvl="3">
              <a:defRPr sz="1600"/>
            </a:lvl4pPr>
            <a:lvl5pPr lvl="4">
              <a:defRPr sz="1600"/>
            </a:lvl5pPr>
            <a:lvl6pPr lvl="5">
              <a:defRPr sz="1600"/>
            </a:lvl6pPr>
            <a:lvl7pPr lvl="6">
              <a:defRPr sz="1600"/>
            </a:lvl7pPr>
            <a:lvl8pPr lvl="7">
              <a:defRPr sz="1600"/>
            </a:lvl8pPr>
            <a:lvl9pPr lvl="8">
              <a:defRPr sz="1600"/>
            </a:lvl9p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49" name="Shape 49"/>
          <p:cNvSpPr txBox="1">
            <a:spLocks noGrp="1"/>
          </p:cNvSpPr>
          <p:nvPr>
            <p:ph type="dt" idx="10"/>
          </p:nvPr>
        </p:nvSpPr>
        <p:spPr>
          <a:prstGeom prst="rect">
            <a:avLst/>
          </a:prstGeom>
        </p:spPr>
        <p:txBody>
          <a:bodyPr/>
          <a:lstStyle>
            <a:defPPr/>
            <a:lvl1pPr lvl="0"/>
          </a:lstStyle>
          <a:p>
            <a:r>
              <a:t>27.04.2022</a:t>
            </a:r>
          </a:p>
        </p:txBody>
      </p:sp>
      <p:sp>
        <p:nvSpPr>
          <p:cNvPr id="50" name="Shape 50"/>
          <p:cNvSpPr txBox="1">
            <a:spLocks noGrp="1"/>
          </p:cNvSpPr>
          <p:nvPr>
            <p:ph type="ftr" idx="11"/>
          </p:nvPr>
        </p:nvSpPr>
        <p:spPr>
          <a:prstGeom prst="rect">
            <a:avLst/>
          </a:prstGeom>
        </p:spPr>
        <p:txBody>
          <a:bodyPr/>
          <a:lstStyle>
            <a:defPPr/>
            <a:lvl1pPr lvl="0"/>
          </a:lstStyle>
          <a:p>
            <a:endParaRPr/>
          </a:p>
        </p:txBody>
      </p:sp>
      <p:sp>
        <p:nvSpPr>
          <p:cNvPr id="51" name="Shape 51"/>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Title, Text and Object">
    <p:spTree>
      <p:nvGrpSpPr>
        <p:cNvPr id="1" name="GroupShape 36"/>
        <p:cNvGrpSpPr/>
        <p:nvPr/>
      </p:nvGrpSpPr>
      <p:grpSpPr>
        <a:xfrm>
          <a:off x="0" y="0"/>
          <a:ext cx="0" cy="0"/>
          <a:chOff x="0" y="0"/>
          <a:chExt cx="0" cy="0"/>
        </a:xfrm>
      </p:grpSpPr>
      <p:sp>
        <p:nvSpPr>
          <p:cNvPr id="37" name="Shape 37"/>
          <p:cNvSpPr txBox="1">
            <a:spLocks noGrp="1"/>
          </p:cNvSpPr>
          <p:nvPr>
            <p:ph type="title"/>
          </p:nvPr>
        </p:nvSpPr>
        <p:spPr>
          <a:xfrm>
            <a:off x="457200" y="273050"/>
            <a:ext cx="3008313" cy="1162050"/>
          </a:xfrm>
          <a:prstGeom prst="rect">
            <a:avLst/>
          </a:prstGeom>
        </p:spPr>
        <p:txBody>
          <a:bodyPr anchor="b"/>
          <a:lstStyle>
            <a:defPPr/>
            <a:lvl1pPr lvl="0" algn="l">
              <a:defRPr sz="2000" b="1"/>
            </a:lvl1pPr>
          </a:lstStyle>
          <a:p>
            <a:r>
              <a:t>Образец заголовка</a:t>
            </a:r>
          </a:p>
        </p:txBody>
      </p:sp>
      <p:sp>
        <p:nvSpPr>
          <p:cNvPr id="38" name="Shape 38"/>
          <p:cNvSpPr txBox="1">
            <a:spLocks noGrp="1"/>
          </p:cNvSpPr>
          <p:nvPr>
            <p:ph type="body" idx="1"/>
          </p:nvPr>
        </p:nvSpPr>
        <p:spPr>
          <a:xfrm>
            <a:off x="3575050" y="273050"/>
            <a:ext cx="5111750" cy="5853113"/>
          </a:xfrm>
          <a:prstGeom prst="rect">
            <a:avLst/>
          </a:prstGeom>
        </p:spPr>
        <p:txBody>
          <a:bodyPr/>
          <a:lstStyle>
            <a:defPPr/>
            <a:lvl1pPr lvl="0">
              <a:defRPr sz="3200"/>
            </a:lvl1pPr>
            <a:lvl2pPr lvl="1">
              <a:defRPr sz="2800"/>
            </a:lvl2pPr>
            <a:lvl3pPr lvl="2">
              <a:defRPr sz="2400"/>
            </a:lvl3pPr>
            <a:lvl4pPr lvl="3">
              <a:defRPr sz="2000"/>
            </a:lvl4pPr>
            <a:lvl5pPr lvl="4">
              <a:defRPr sz="2000"/>
            </a:lvl5pPr>
            <a:lvl6pPr lvl="5">
              <a:defRPr sz="2000"/>
            </a:lvl6pPr>
            <a:lvl7pPr lvl="6">
              <a:defRPr sz="2000"/>
            </a:lvl7pPr>
            <a:lvl8pPr lvl="7">
              <a:defRPr sz="2000"/>
            </a:lvl8pPr>
            <a:lvl9pPr lvl="8">
              <a:defRPr sz="2000"/>
            </a:lvl9p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39" name="Shape 39"/>
          <p:cNvSpPr txBox="1">
            <a:spLocks noGrp="1"/>
          </p:cNvSpPr>
          <p:nvPr>
            <p:ph type="body" idx="2"/>
          </p:nvPr>
        </p:nvSpPr>
        <p:spPr>
          <a:xfrm>
            <a:off x="457200" y="1435100"/>
            <a:ext cx="3008313" cy="4691063"/>
          </a:xfrm>
          <a:prstGeom prst="rect">
            <a:avLst/>
          </a:prstGeom>
        </p:spPr>
        <p:txBody>
          <a:bodyPr/>
          <a:lstStyle>
            <a:defPPr/>
            <a:lvl1pPr marL="0" lvl="0" indent="0">
              <a:buNone/>
              <a:defRPr sz="1400"/>
            </a:lvl1pPr>
            <a:lvl2pPr marL="457200" lvl="1" indent="0">
              <a:buNone/>
              <a:defRPr sz="1200"/>
            </a:lvl2pPr>
            <a:lvl3pPr marL="914400" lvl="2" indent="0">
              <a:buNone/>
              <a:defRPr sz="1000"/>
            </a:lvl3pPr>
            <a:lvl4pPr marL="1371600" lvl="3" indent="0">
              <a:buNone/>
              <a:defRPr sz="900"/>
            </a:lvl4pPr>
            <a:lvl5pPr marL="1828800" lvl="4" indent="0">
              <a:buNone/>
              <a:defRPr sz="900"/>
            </a:lvl5pPr>
            <a:lvl6pPr marL="2286000" lvl="5" indent="0">
              <a:buNone/>
              <a:defRPr sz="900"/>
            </a:lvl6pPr>
            <a:lvl7pPr marL="2743200" lvl="6" indent="0">
              <a:buNone/>
              <a:defRPr sz="900"/>
            </a:lvl7pPr>
            <a:lvl8pPr marL="3200400" lvl="7" indent="0">
              <a:buNone/>
              <a:defRPr sz="900"/>
            </a:lvl8pPr>
            <a:lvl9pPr marL="3657600" lvl="8" indent="0">
              <a:buNone/>
              <a:defRPr sz="900"/>
            </a:lvl9pPr>
          </a:lstStyle>
          <a:p>
            <a:pPr lvl="0"/>
            <a:r>
              <a:t>Образец текста</a:t>
            </a:r>
          </a:p>
        </p:txBody>
      </p:sp>
      <p:sp>
        <p:nvSpPr>
          <p:cNvPr id="40" name="Shape 40"/>
          <p:cNvSpPr txBox="1">
            <a:spLocks noGrp="1"/>
          </p:cNvSpPr>
          <p:nvPr>
            <p:ph type="dt" idx="10"/>
          </p:nvPr>
        </p:nvSpPr>
        <p:spPr>
          <a:prstGeom prst="rect">
            <a:avLst/>
          </a:prstGeom>
        </p:spPr>
        <p:txBody>
          <a:bodyPr/>
          <a:lstStyle>
            <a:defPPr/>
            <a:lvl1pPr lvl="0"/>
          </a:lstStyle>
          <a:p>
            <a:r>
              <a:t>27.04.2022</a:t>
            </a:r>
          </a:p>
        </p:txBody>
      </p:sp>
      <p:sp>
        <p:nvSpPr>
          <p:cNvPr id="41" name="Shape 41"/>
          <p:cNvSpPr txBox="1">
            <a:spLocks noGrp="1"/>
          </p:cNvSpPr>
          <p:nvPr>
            <p:ph type="ftr" idx="11"/>
          </p:nvPr>
        </p:nvSpPr>
        <p:spPr>
          <a:prstGeom prst="rect">
            <a:avLst/>
          </a:prstGeom>
        </p:spPr>
        <p:txBody>
          <a:bodyPr/>
          <a:lstStyle>
            <a:defPPr/>
            <a:lvl1pPr lvl="0"/>
          </a:lstStyle>
          <a:p>
            <a:endParaRPr/>
          </a:p>
        </p:txBody>
      </p:sp>
      <p:sp>
        <p:nvSpPr>
          <p:cNvPr id="42" name="Shape 42"/>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cSld name="Title and Picture">
    <p:spTree>
      <p:nvGrpSpPr>
        <p:cNvPr id="1" name="GroupShape 58"/>
        <p:cNvGrpSpPr/>
        <p:nvPr/>
      </p:nvGrpSpPr>
      <p:grpSpPr>
        <a:xfrm>
          <a:off x="0" y="0"/>
          <a:ext cx="0" cy="0"/>
          <a:chOff x="0" y="0"/>
          <a:chExt cx="0" cy="0"/>
        </a:xfrm>
      </p:grpSpPr>
      <p:sp>
        <p:nvSpPr>
          <p:cNvPr id="59" name="Shape 59"/>
          <p:cNvSpPr txBox="1">
            <a:spLocks noGrp="1"/>
          </p:cNvSpPr>
          <p:nvPr>
            <p:ph type="title"/>
          </p:nvPr>
        </p:nvSpPr>
        <p:spPr>
          <a:xfrm>
            <a:off x="1792288" y="4800600"/>
            <a:ext cx="5486400" cy="566737"/>
          </a:xfrm>
          <a:prstGeom prst="rect">
            <a:avLst/>
          </a:prstGeom>
        </p:spPr>
        <p:txBody>
          <a:bodyPr anchor="b"/>
          <a:lstStyle>
            <a:defPPr/>
            <a:lvl1pPr lvl="0" algn="l">
              <a:defRPr sz="2000" b="1"/>
            </a:lvl1pPr>
          </a:lstStyle>
          <a:p>
            <a:r>
              <a:t>Образец заголовка</a:t>
            </a:r>
          </a:p>
        </p:txBody>
      </p:sp>
      <p:sp>
        <p:nvSpPr>
          <p:cNvPr id="60" name="Shape 60"/>
          <p:cNvSpPr txBox="1">
            <a:spLocks noGrp="1"/>
          </p:cNvSpPr>
          <p:nvPr>
            <p:ph type="body" idx="1"/>
          </p:nvPr>
        </p:nvSpPr>
        <p:spPr>
          <a:xfrm>
            <a:off x="1792288" y="612775"/>
            <a:ext cx="5486400" cy="4114800"/>
          </a:xfrm>
          <a:prstGeom prst="rect">
            <a:avLst/>
          </a:prstGeom>
        </p:spPr>
        <p:txBody>
          <a:bodyPr/>
          <a:lstStyle>
            <a:defPPr/>
            <a:lvl1pPr marL="0" lvl="0" indent="0">
              <a:buNone/>
              <a:defRPr sz="3200"/>
            </a:lvl1pPr>
            <a:lvl2pPr marL="457200" lvl="1" indent="0">
              <a:buNone/>
              <a:defRPr sz="2800"/>
            </a:lvl2pPr>
            <a:lvl3pPr marL="914400" lvl="2" indent="0">
              <a:buNone/>
              <a:defRPr sz="2400"/>
            </a:lvl3pPr>
            <a:lvl4pPr marL="1371600" lvl="3" indent="0">
              <a:buNone/>
              <a:defRPr sz="2000"/>
            </a:lvl4pPr>
            <a:lvl5pPr marL="1828800" lvl="4" indent="0">
              <a:buNone/>
              <a:defRPr sz="2000"/>
            </a:lvl5pPr>
            <a:lvl6pPr marL="2286000" lvl="5" indent="0">
              <a:buNone/>
              <a:defRPr sz="2000"/>
            </a:lvl6pPr>
            <a:lvl7pPr marL="2743200" lvl="6" indent="0">
              <a:buNone/>
              <a:defRPr sz="2000"/>
            </a:lvl7pPr>
            <a:lvl8pPr marL="3200400" lvl="7" indent="0">
              <a:buNone/>
              <a:defRPr sz="2000"/>
            </a:lvl8pPr>
            <a:lvl9pPr marL="3657600" lvl="8" indent="0">
              <a:buNone/>
              <a:defRPr sz="2000"/>
            </a:lvl9pPr>
          </a:lstStyle>
          <a:p>
            <a:endParaRPr/>
          </a:p>
        </p:txBody>
      </p:sp>
      <p:sp>
        <p:nvSpPr>
          <p:cNvPr id="61" name="Shape 61"/>
          <p:cNvSpPr txBox="1">
            <a:spLocks noGrp="1"/>
          </p:cNvSpPr>
          <p:nvPr>
            <p:ph type="body" idx="2"/>
          </p:nvPr>
        </p:nvSpPr>
        <p:spPr>
          <a:xfrm>
            <a:off x="1792288" y="5367338"/>
            <a:ext cx="5486400" cy="804862"/>
          </a:xfrm>
          <a:prstGeom prst="rect">
            <a:avLst/>
          </a:prstGeom>
        </p:spPr>
        <p:txBody>
          <a:bodyPr/>
          <a:lstStyle>
            <a:defPPr/>
            <a:lvl1pPr marL="0" lvl="0" indent="0">
              <a:buNone/>
              <a:defRPr sz="1400"/>
            </a:lvl1pPr>
            <a:lvl2pPr marL="457200" lvl="1" indent="0">
              <a:buNone/>
              <a:defRPr sz="1200"/>
            </a:lvl2pPr>
            <a:lvl3pPr marL="914400" lvl="2" indent="0">
              <a:buNone/>
              <a:defRPr sz="1000"/>
            </a:lvl3pPr>
            <a:lvl4pPr marL="1371600" lvl="3" indent="0">
              <a:buNone/>
              <a:defRPr sz="900"/>
            </a:lvl4pPr>
            <a:lvl5pPr marL="1828800" lvl="4" indent="0">
              <a:buNone/>
              <a:defRPr sz="900"/>
            </a:lvl5pPr>
            <a:lvl6pPr marL="2286000" lvl="5" indent="0">
              <a:buNone/>
              <a:defRPr sz="900"/>
            </a:lvl6pPr>
            <a:lvl7pPr marL="2743200" lvl="6" indent="0">
              <a:buNone/>
              <a:defRPr sz="900"/>
            </a:lvl7pPr>
            <a:lvl8pPr marL="3200400" lvl="7" indent="0">
              <a:buNone/>
              <a:defRPr sz="900"/>
            </a:lvl8pPr>
            <a:lvl9pPr marL="3657600" lvl="8" indent="0">
              <a:buNone/>
              <a:defRPr sz="900"/>
            </a:lvl9pPr>
          </a:lstStyle>
          <a:p>
            <a:pPr lvl="0"/>
            <a:r>
              <a:t>Образец текста</a:t>
            </a:r>
          </a:p>
        </p:txBody>
      </p:sp>
      <p:sp>
        <p:nvSpPr>
          <p:cNvPr id="62" name="Shape 62"/>
          <p:cNvSpPr txBox="1">
            <a:spLocks noGrp="1"/>
          </p:cNvSpPr>
          <p:nvPr>
            <p:ph type="dt" idx="10"/>
          </p:nvPr>
        </p:nvSpPr>
        <p:spPr>
          <a:prstGeom prst="rect">
            <a:avLst/>
          </a:prstGeom>
        </p:spPr>
        <p:txBody>
          <a:bodyPr/>
          <a:lstStyle>
            <a:defPPr/>
            <a:lvl1pPr lvl="0"/>
          </a:lstStyle>
          <a:p>
            <a:r>
              <a:t>27.04.2022</a:t>
            </a:r>
          </a:p>
        </p:txBody>
      </p:sp>
      <p:sp>
        <p:nvSpPr>
          <p:cNvPr id="63" name="Shape 63"/>
          <p:cNvSpPr txBox="1">
            <a:spLocks noGrp="1"/>
          </p:cNvSpPr>
          <p:nvPr>
            <p:ph type="ftr" idx="11"/>
          </p:nvPr>
        </p:nvSpPr>
        <p:spPr>
          <a:prstGeom prst="rect">
            <a:avLst/>
          </a:prstGeom>
        </p:spPr>
        <p:txBody>
          <a:bodyPr/>
          <a:lstStyle>
            <a:defPPr/>
            <a:lvl1pPr lvl="0"/>
          </a:lstStyle>
          <a:p>
            <a:endParaRPr/>
          </a:p>
        </p:txBody>
      </p:sp>
      <p:sp>
        <p:nvSpPr>
          <p:cNvPr id="64" name="Shape 64"/>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GroupShape 14"/>
        <p:cNvGrpSpPr/>
        <p:nvPr/>
      </p:nvGrpSpPr>
      <p:grpSpPr>
        <a:xfrm>
          <a:off x="0" y="0"/>
          <a:ext cx="0" cy="0"/>
          <a:chOff x="0" y="0"/>
          <a:chExt cx="0" cy="0"/>
        </a:xfrm>
      </p:grpSpPr>
      <p:sp>
        <p:nvSpPr>
          <p:cNvPr id="15" name="Shape 15"/>
          <p:cNvSpPr txBox="1">
            <a:spLocks noGrp="1"/>
          </p:cNvSpPr>
          <p:nvPr>
            <p:ph type="title"/>
          </p:nvPr>
        </p:nvSpPr>
        <p:spPr>
          <a:prstGeom prst="rect">
            <a:avLst/>
          </a:prstGeom>
        </p:spPr>
        <p:txBody>
          <a:bodyPr/>
          <a:lstStyle>
            <a:defPPr/>
            <a:lvl1pPr lvl="0"/>
          </a:lstStyle>
          <a:p>
            <a:r>
              <a:t>Образец заголовка</a:t>
            </a:r>
          </a:p>
        </p:txBody>
      </p:sp>
      <p:sp>
        <p:nvSpPr>
          <p:cNvPr id="16" name="Shape 16"/>
          <p:cNvSpPr txBox="1">
            <a:spLocks noGrp="1"/>
          </p:cNvSpPr>
          <p:nvPr>
            <p:ph type="body" idx="1"/>
          </p:nvPr>
        </p:nvSpPr>
        <p:spPr>
          <a:prstGeom prst="rect">
            <a:avLst/>
          </a:prstGeom>
        </p:spPr>
        <p:txBody>
          <a:bodyPr vert="eaVert"/>
          <a:lstStyle>
            <a:defPPr/>
            <a:lvl1pPr lvl="0"/>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17" name="Shape 17"/>
          <p:cNvSpPr txBox="1">
            <a:spLocks noGrp="1"/>
          </p:cNvSpPr>
          <p:nvPr>
            <p:ph type="dt" idx="10"/>
          </p:nvPr>
        </p:nvSpPr>
        <p:spPr>
          <a:prstGeom prst="rect">
            <a:avLst/>
          </a:prstGeom>
        </p:spPr>
        <p:txBody>
          <a:bodyPr/>
          <a:lstStyle>
            <a:defPPr/>
            <a:lvl1pPr lvl="0"/>
          </a:lstStyle>
          <a:p>
            <a:r>
              <a:t>27.04.2022</a:t>
            </a:r>
          </a:p>
        </p:txBody>
      </p:sp>
      <p:sp>
        <p:nvSpPr>
          <p:cNvPr id="18" name="Shape 18"/>
          <p:cNvSpPr txBox="1">
            <a:spLocks noGrp="1"/>
          </p:cNvSpPr>
          <p:nvPr>
            <p:ph type="ftr" idx="11"/>
          </p:nvPr>
        </p:nvSpPr>
        <p:spPr>
          <a:prstGeom prst="rect">
            <a:avLst/>
          </a:prstGeom>
        </p:spPr>
        <p:txBody>
          <a:bodyPr/>
          <a:lstStyle>
            <a:defPPr/>
            <a:lvl1pPr lvl="0"/>
          </a:lstStyle>
          <a:p>
            <a:endParaRPr/>
          </a:p>
        </p:txBody>
      </p:sp>
      <p:sp>
        <p:nvSpPr>
          <p:cNvPr id="19" name="Shape 19"/>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GroupShape 70"/>
        <p:cNvGrpSpPr/>
        <p:nvPr/>
      </p:nvGrpSpPr>
      <p:grpSpPr>
        <a:xfrm>
          <a:off x="0" y="0"/>
          <a:ext cx="0" cy="0"/>
          <a:chOff x="0" y="0"/>
          <a:chExt cx="0" cy="0"/>
        </a:xfrm>
      </p:grpSpPr>
      <p:sp>
        <p:nvSpPr>
          <p:cNvPr id="71" name="Shape 71"/>
          <p:cNvSpPr txBox="1">
            <a:spLocks noGrp="1"/>
          </p:cNvSpPr>
          <p:nvPr>
            <p:ph type="title"/>
          </p:nvPr>
        </p:nvSpPr>
        <p:spPr>
          <a:xfrm>
            <a:off x="6629400" y="274638"/>
            <a:ext cx="2057400" cy="5851525"/>
          </a:xfrm>
          <a:prstGeom prst="rect">
            <a:avLst/>
          </a:prstGeom>
        </p:spPr>
        <p:txBody>
          <a:bodyPr vert="eaVert"/>
          <a:lstStyle>
            <a:defPPr/>
            <a:lvl1pPr lvl="0"/>
          </a:lstStyle>
          <a:p>
            <a:r>
              <a:t>Образец заголовка</a:t>
            </a:r>
          </a:p>
        </p:txBody>
      </p:sp>
      <p:sp>
        <p:nvSpPr>
          <p:cNvPr id="72" name="Shape 72"/>
          <p:cNvSpPr txBox="1">
            <a:spLocks noGrp="1"/>
          </p:cNvSpPr>
          <p:nvPr>
            <p:ph type="body" idx="1"/>
          </p:nvPr>
        </p:nvSpPr>
        <p:spPr>
          <a:xfrm>
            <a:off x="457200" y="274638"/>
            <a:ext cx="6019800" cy="5851525"/>
          </a:xfrm>
          <a:prstGeom prst="rect">
            <a:avLst/>
          </a:prstGeom>
        </p:spPr>
        <p:txBody>
          <a:bodyPr vert="eaVert"/>
          <a:lstStyle>
            <a:defPPr/>
            <a:lvl1pPr lvl="0"/>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73" name="Shape 73"/>
          <p:cNvSpPr txBox="1">
            <a:spLocks noGrp="1"/>
          </p:cNvSpPr>
          <p:nvPr>
            <p:ph type="dt" idx="10"/>
          </p:nvPr>
        </p:nvSpPr>
        <p:spPr>
          <a:prstGeom prst="rect">
            <a:avLst/>
          </a:prstGeom>
        </p:spPr>
        <p:txBody>
          <a:bodyPr/>
          <a:lstStyle>
            <a:defPPr/>
            <a:lvl1pPr lvl="0"/>
          </a:lstStyle>
          <a:p>
            <a:r>
              <a:t>27.04.2022</a:t>
            </a:r>
          </a:p>
        </p:txBody>
      </p:sp>
      <p:sp>
        <p:nvSpPr>
          <p:cNvPr id="74" name="Shape 74"/>
          <p:cNvSpPr txBox="1">
            <a:spLocks noGrp="1"/>
          </p:cNvSpPr>
          <p:nvPr>
            <p:ph type="ftr" idx="11"/>
          </p:nvPr>
        </p:nvSpPr>
        <p:spPr>
          <a:prstGeom prst="rect">
            <a:avLst/>
          </a:prstGeom>
        </p:spPr>
        <p:txBody>
          <a:bodyPr/>
          <a:lstStyle>
            <a:defPPr/>
            <a:lvl1pPr lvl="0"/>
          </a:lstStyle>
          <a:p>
            <a:endParaRPr/>
          </a:p>
        </p:txBody>
      </p:sp>
      <p:sp>
        <p:nvSpPr>
          <p:cNvPr id="75" name="Shape 75"/>
          <p:cNvSpPr txBox="1">
            <a:spLocks noGrp="1"/>
          </p:cNvSpPr>
          <p:nvPr>
            <p:ph type="sldNum" idx="12"/>
          </p:nvPr>
        </p:nvSpPr>
        <p:spPr>
          <a:prstGeom prst="rect">
            <a:avLst/>
          </a:prstGeom>
        </p:spPr>
        <p:txBody>
          <a:bodyPr/>
          <a:lstStyle>
            <a:defPPr/>
            <a:lvl1pPr lvl="0"/>
          </a:lstStyle>
          <a:p>
            <a:r>
              <a:t>‹#›</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GroupShape 1"/>
        <p:cNvGrpSpPr/>
        <p:nvPr/>
      </p:nvGrpSpPr>
      <p:grpSpPr>
        <a:xfrm>
          <a:off x="0" y="0"/>
          <a:ext cx="0" cy="0"/>
          <a:chOff x="0" y="0"/>
          <a:chExt cx="0" cy="0"/>
        </a:xfrm>
      </p:grpSpPr>
      <p:sp>
        <p:nvSpPr>
          <p:cNvPr id="2" name="Shape 2"/>
          <p:cNvSpPr txBox="1">
            <a:spLocks noGrp="1"/>
          </p:cNvSpPr>
          <p:nvPr>
            <p:ph type="title"/>
          </p:nvPr>
        </p:nvSpPr>
        <p:spPr>
          <a:xfrm>
            <a:off x="457200" y="274638"/>
            <a:ext cx="8229600" cy="1143000"/>
          </a:xfrm>
          <a:prstGeom prst="rect">
            <a:avLst/>
          </a:prstGeom>
        </p:spPr>
        <p:txBody>
          <a:bodyPr vert="horz" lIns="91440" tIns="45720" rIns="91440" bIns="45720" anchor="ctr">
            <a:normAutofit/>
          </a:bodyPr>
          <a:lstStyle/>
          <a:p>
            <a:r>
              <a:t>Образец заголовка</a:t>
            </a:r>
          </a:p>
        </p:txBody>
      </p:sp>
      <p:sp>
        <p:nvSpPr>
          <p:cNvPr id="3" name="Shape 3"/>
          <p:cNvSpPr txBox="1">
            <a:spLocks noGrp="1"/>
          </p:cNvSpPr>
          <p:nvPr>
            <p:ph type="body" idx="1"/>
          </p:nvPr>
        </p:nvSpPr>
        <p:spPr>
          <a:xfrm>
            <a:off x="457200" y="1600200"/>
            <a:ext cx="8229600" cy="4525963"/>
          </a:xfrm>
          <a:prstGeom prst="rect">
            <a:avLst/>
          </a:prstGeom>
        </p:spPr>
        <p:txBody>
          <a:bodyPr vert="horz" lIns="91440" tIns="45720" rIns="91440" bIns="45720">
            <a:normAutofit/>
          </a:bodyPr>
          <a:lstStyle/>
          <a:p>
            <a:pPr lvl="0"/>
            <a:r>
              <a:t>Образец текста</a:t>
            </a:r>
          </a:p>
          <a:p>
            <a:pPr lvl="1"/>
            <a:r>
              <a:t>Второй уровень</a:t>
            </a:r>
          </a:p>
          <a:p>
            <a:pPr lvl="2"/>
            <a:r>
              <a:t>Третий уровень</a:t>
            </a:r>
          </a:p>
          <a:p>
            <a:pPr lvl="3"/>
            <a:r>
              <a:t>Четвертый уровень</a:t>
            </a:r>
          </a:p>
          <a:p>
            <a:pPr lvl="4"/>
            <a:r>
              <a:t>Пятый уровень</a:t>
            </a:r>
          </a:p>
        </p:txBody>
      </p:sp>
      <p:sp>
        <p:nvSpPr>
          <p:cNvPr id="4" name="Shape 4"/>
          <p:cNvSpPr txBox="1">
            <a:spLocks noGrp="1"/>
          </p:cNvSpPr>
          <p:nvPr>
            <p:ph type="dt" idx="2"/>
          </p:nvPr>
        </p:nvSpPr>
        <p:spPr>
          <a:xfrm>
            <a:off x="457200" y="6356350"/>
            <a:ext cx="2133600" cy="365125"/>
          </a:xfrm>
          <a:prstGeom prst="rect">
            <a:avLst/>
          </a:prstGeom>
        </p:spPr>
        <p:txBody>
          <a:bodyPr vert="horz" lIns="91440" tIns="45720" rIns="91440" bIns="45720" anchor="ctr"/>
          <a:lstStyle>
            <a:defPPr/>
            <a:lvl1pPr marL="0" lvl="0" indent="0" algn="l">
              <a:defRPr sz="1200">
                <a:solidFill>
                  <a:schemeClr val="tx1">
                    <a:tint val="75000"/>
                  </a:schemeClr>
                </a:solidFill>
                <a:latin typeface="+mn-lt"/>
                <a:ea typeface="+mn-ea"/>
                <a:cs typeface="+mn-cs"/>
              </a:defRPr>
            </a:lvl1pPr>
            <a:lvl2pPr marL="457200" lvl="1" indent="0" algn="l">
              <a:defRPr sz="1800">
                <a:solidFill>
                  <a:schemeClr val="tx1"/>
                </a:solidFill>
                <a:latin typeface="+mn-lt"/>
                <a:ea typeface="+mn-ea"/>
                <a:cs typeface="+mn-cs"/>
              </a:defRPr>
            </a:lvl2pPr>
            <a:lvl3pPr marL="914400" lvl="2" indent="0" algn="l">
              <a:defRPr sz="1800">
                <a:solidFill>
                  <a:schemeClr val="tx1"/>
                </a:solidFill>
                <a:latin typeface="+mn-lt"/>
                <a:ea typeface="+mn-ea"/>
                <a:cs typeface="+mn-cs"/>
              </a:defRPr>
            </a:lvl3pPr>
            <a:lvl4pPr marL="1371600" lvl="3" indent="0" algn="l">
              <a:defRPr sz="1800">
                <a:solidFill>
                  <a:schemeClr val="tx1"/>
                </a:solidFill>
                <a:latin typeface="+mn-lt"/>
                <a:ea typeface="+mn-ea"/>
                <a:cs typeface="+mn-cs"/>
              </a:defRPr>
            </a:lvl4pPr>
            <a:lvl5pPr marL="1828800" lvl="4" indent="0" algn="l">
              <a:defRPr sz="1800">
                <a:solidFill>
                  <a:schemeClr val="tx1"/>
                </a:solidFill>
                <a:latin typeface="+mn-lt"/>
                <a:ea typeface="+mn-ea"/>
                <a:cs typeface="+mn-cs"/>
              </a:defRPr>
            </a:lvl5pPr>
            <a:lvl6pPr marL="2286000" lvl="5" indent="0" algn="l">
              <a:defRPr sz="1800">
                <a:solidFill>
                  <a:schemeClr val="tx1"/>
                </a:solidFill>
                <a:latin typeface="+mn-lt"/>
                <a:ea typeface="+mn-ea"/>
                <a:cs typeface="+mn-cs"/>
              </a:defRPr>
            </a:lvl6pPr>
            <a:lvl7pPr marL="2743200" lvl="6" indent="0" algn="l">
              <a:defRPr sz="1800">
                <a:solidFill>
                  <a:schemeClr val="tx1"/>
                </a:solidFill>
                <a:latin typeface="+mn-lt"/>
                <a:ea typeface="+mn-ea"/>
                <a:cs typeface="+mn-cs"/>
              </a:defRPr>
            </a:lvl7pPr>
            <a:lvl8pPr marL="3200400" lvl="7" indent="0" algn="l">
              <a:defRPr sz="1800">
                <a:solidFill>
                  <a:schemeClr val="tx1"/>
                </a:solidFill>
                <a:latin typeface="+mn-lt"/>
                <a:ea typeface="+mn-ea"/>
                <a:cs typeface="+mn-cs"/>
              </a:defRPr>
            </a:lvl8pPr>
            <a:lvl9pPr marL="3657600" lvl="8" indent="0" algn="l">
              <a:defRPr sz="1800">
                <a:solidFill>
                  <a:schemeClr val="tx1"/>
                </a:solidFill>
                <a:latin typeface="+mn-lt"/>
                <a:ea typeface="+mn-ea"/>
                <a:cs typeface="+mn-cs"/>
              </a:defRPr>
            </a:lvl9pPr>
          </a:lstStyle>
          <a:p>
            <a:r>
              <a:t>27.04.2022</a:t>
            </a:r>
          </a:p>
        </p:txBody>
      </p:sp>
      <p:sp>
        <p:nvSpPr>
          <p:cNvPr id="5" name="Shape 5"/>
          <p:cNvSpPr txBox="1">
            <a:spLocks noGrp="1"/>
          </p:cNvSpPr>
          <p:nvPr>
            <p:ph type="ftr" idx="3"/>
          </p:nvPr>
        </p:nvSpPr>
        <p:spPr>
          <a:xfrm>
            <a:off x="3124200" y="6356350"/>
            <a:ext cx="2895600" cy="365125"/>
          </a:xfrm>
          <a:prstGeom prst="rect">
            <a:avLst/>
          </a:prstGeom>
        </p:spPr>
        <p:txBody>
          <a:bodyPr vert="horz" lIns="91440" tIns="45720" rIns="91440" bIns="45720" anchor="ctr"/>
          <a:lstStyle>
            <a:defPPr/>
            <a:lvl1pPr marL="0" lvl="0" indent="0" algn="ctr">
              <a:defRPr sz="1200">
                <a:solidFill>
                  <a:schemeClr val="tx1">
                    <a:tint val="75000"/>
                  </a:schemeClr>
                </a:solidFill>
                <a:latin typeface="+mn-lt"/>
                <a:ea typeface="+mn-ea"/>
                <a:cs typeface="+mn-cs"/>
              </a:defRPr>
            </a:lvl1pPr>
            <a:lvl2pPr marL="457200" lvl="1" indent="0" algn="l">
              <a:defRPr sz="1800">
                <a:solidFill>
                  <a:schemeClr val="tx1"/>
                </a:solidFill>
                <a:latin typeface="+mn-lt"/>
                <a:ea typeface="+mn-ea"/>
                <a:cs typeface="+mn-cs"/>
              </a:defRPr>
            </a:lvl2pPr>
            <a:lvl3pPr marL="914400" lvl="2" indent="0" algn="l">
              <a:defRPr sz="1800">
                <a:solidFill>
                  <a:schemeClr val="tx1"/>
                </a:solidFill>
                <a:latin typeface="+mn-lt"/>
                <a:ea typeface="+mn-ea"/>
                <a:cs typeface="+mn-cs"/>
              </a:defRPr>
            </a:lvl3pPr>
            <a:lvl4pPr marL="1371600" lvl="3" indent="0" algn="l">
              <a:defRPr sz="1800">
                <a:solidFill>
                  <a:schemeClr val="tx1"/>
                </a:solidFill>
                <a:latin typeface="+mn-lt"/>
                <a:ea typeface="+mn-ea"/>
                <a:cs typeface="+mn-cs"/>
              </a:defRPr>
            </a:lvl4pPr>
            <a:lvl5pPr marL="1828800" lvl="4" indent="0" algn="l">
              <a:defRPr sz="1800">
                <a:solidFill>
                  <a:schemeClr val="tx1"/>
                </a:solidFill>
                <a:latin typeface="+mn-lt"/>
                <a:ea typeface="+mn-ea"/>
                <a:cs typeface="+mn-cs"/>
              </a:defRPr>
            </a:lvl5pPr>
            <a:lvl6pPr marL="2286000" lvl="5" indent="0" algn="l">
              <a:defRPr sz="1800">
                <a:solidFill>
                  <a:schemeClr val="tx1"/>
                </a:solidFill>
                <a:latin typeface="+mn-lt"/>
                <a:ea typeface="+mn-ea"/>
                <a:cs typeface="+mn-cs"/>
              </a:defRPr>
            </a:lvl6pPr>
            <a:lvl7pPr marL="2743200" lvl="6" indent="0" algn="l">
              <a:defRPr sz="1800">
                <a:solidFill>
                  <a:schemeClr val="tx1"/>
                </a:solidFill>
                <a:latin typeface="+mn-lt"/>
                <a:ea typeface="+mn-ea"/>
                <a:cs typeface="+mn-cs"/>
              </a:defRPr>
            </a:lvl7pPr>
            <a:lvl8pPr marL="3200400" lvl="7" indent="0" algn="l">
              <a:defRPr sz="1800">
                <a:solidFill>
                  <a:schemeClr val="tx1"/>
                </a:solidFill>
                <a:latin typeface="+mn-lt"/>
                <a:ea typeface="+mn-ea"/>
                <a:cs typeface="+mn-cs"/>
              </a:defRPr>
            </a:lvl8pPr>
            <a:lvl9pPr marL="3657600" lvl="8" indent="0" algn="l">
              <a:defRPr sz="1800">
                <a:solidFill>
                  <a:schemeClr val="tx1"/>
                </a:solidFill>
                <a:latin typeface="+mn-lt"/>
                <a:ea typeface="+mn-ea"/>
                <a:cs typeface="+mn-cs"/>
              </a:defRPr>
            </a:lvl9pPr>
          </a:lstStyle>
          <a:p>
            <a:endParaRPr/>
          </a:p>
        </p:txBody>
      </p:sp>
      <p:sp>
        <p:nvSpPr>
          <p:cNvPr id="6" name="Shape 6"/>
          <p:cNvSpPr txBox="1">
            <a:spLocks noGrp="1"/>
          </p:cNvSpPr>
          <p:nvPr>
            <p:ph type="sldNum" idx="4"/>
          </p:nvPr>
        </p:nvSpPr>
        <p:spPr>
          <a:xfrm>
            <a:off x="6553200" y="6356350"/>
            <a:ext cx="2133600" cy="365125"/>
          </a:xfrm>
          <a:prstGeom prst="rect">
            <a:avLst/>
          </a:prstGeom>
        </p:spPr>
        <p:txBody>
          <a:bodyPr vert="horz" lIns="91440" tIns="45720" rIns="91440" bIns="45720" anchor="ctr"/>
          <a:lstStyle>
            <a:defPPr/>
            <a:lvl1pPr marL="0" lvl="0" indent="0" algn="r">
              <a:defRPr sz="1200">
                <a:solidFill>
                  <a:schemeClr val="tx1">
                    <a:tint val="75000"/>
                  </a:schemeClr>
                </a:solidFill>
                <a:latin typeface="+mn-lt"/>
                <a:ea typeface="+mn-ea"/>
                <a:cs typeface="+mn-cs"/>
              </a:defRPr>
            </a:lvl1pPr>
            <a:lvl2pPr marL="457200" lvl="1" indent="0" algn="l">
              <a:defRPr sz="1800">
                <a:solidFill>
                  <a:schemeClr val="tx1"/>
                </a:solidFill>
                <a:latin typeface="+mn-lt"/>
                <a:ea typeface="+mn-ea"/>
                <a:cs typeface="+mn-cs"/>
              </a:defRPr>
            </a:lvl2pPr>
            <a:lvl3pPr marL="914400" lvl="2" indent="0" algn="l">
              <a:defRPr sz="1800">
                <a:solidFill>
                  <a:schemeClr val="tx1"/>
                </a:solidFill>
                <a:latin typeface="+mn-lt"/>
                <a:ea typeface="+mn-ea"/>
                <a:cs typeface="+mn-cs"/>
              </a:defRPr>
            </a:lvl3pPr>
            <a:lvl4pPr marL="1371600" lvl="3" indent="0" algn="l">
              <a:defRPr sz="1800">
                <a:solidFill>
                  <a:schemeClr val="tx1"/>
                </a:solidFill>
                <a:latin typeface="+mn-lt"/>
                <a:ea typeface="+mn-ea"/>
                <a:cs typeface="+mn-cs"/>
              </a:defRPr>
            </a:lvl4pPr>
            <a:lvl5pPr marL="1828800" lvl="4" indent="0" algn="l">
              <a:defRPr sz="1800">
                <a:solidFill>
                  <a:schemeClr val="tx1"/>
                </a:solidFill>
                <a:latin typeface="+mn-lt"/>
                <a:ea typeface="+mn-ea"/>
                <a:cs typeface="+mn-cs"/>
              </a:defRPr>
            </a:lvl5pPr>
            <a:lvl6pPr marL="2286000" lvl="5" indent="0" algn="l">
              <a:defRPr sz="1800">
                <a:solidFill>
                  <a:schemeClr val="tx1"/>
                </a:solidFill>
                <a:latin typeface="+mn-lt"/>
                <a:ea typeface="+mn-ea"/>
                <a:cs typeface="+mn-cs"/>
              </a:defRPr>
            </a:lvl6pPr>
            <a:lvl7pPr marL="2743200" lvl="6" indent="0" algn="l">
              <a:defRPr sz="1800">
                <a:solidFill>
                  <a:schemeClr val="tx1"/>
                </a:solidFill>
                <a:latin typeface="+mn-lt"/>
                <a:ea typeface="+mn-ea"/>
                <a:cs typeface="+mn-cs"/>
              </a:defRPr>
            </a:lvl7pPr>
            <a:lvl8pPr marL="3200400" lvl="7" indent="0" algn="l">
              <a:defRPr sz="1800">
                <a:solidFill>
                  <a:schemeClr val="tx1"/>
                </a:solidFill>
                <a:latin typeface="+mn-lt"/>
                <a:ea typeface="+mn-ea"/>
                <a:cs typeface="+mn-cs"/>
              </a:defRPr>
            </a:lvl8pPr>
            <a:lvl9pPr marL="3657600" lvl="8" indent="0" algn="l">
              <a:defRPr sz="1800">
                <a:solidFill>
                  <a:schemeClr val="tx1"/>
                </a:solidFill>
                <a:latin typeface="+mn-lt"/>
                <a:ea typeface="+mn-ea"/>
                <a:cs typeface="+mn-cs"/>
              </a:defRPr>
            </a:lvl9pPr>
          </a:lstStyle>
          <a:p>
            <a:r>
              <a:t>‹#›</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5" r:id="rId4"/>
    <p:sldLayoutId id="2147483656" r:id="rId5"/>
    <p:sldLayoutId id="2147483657" r:id="rId6"/>
    <p:sldLayoutId id="2147483658" r:id="rId7"/>
    <p:sldLayoutId id="2147483659" r:id="rId8"/>
  </p:sldLayoutIdLst>
  <p:txStyles>
    <p:titleStyle>
      <a:defPPr/>
      <a:lvl1pPr lvl="0" algn="ctr">
        <a:buNone/>
        <a:defRPr sz="4400">
          <a:solidFill>
            <a:schemeClr val="tx1"/>
          </a:solidFill>
          <a:latin typeface="+mj-lt"/>
          <a:ea typeface="+mj-ea"/>
          <a:cs typeface="+mj-cs"/>
        </a:defRPr>
      </a:lvl1pPr>
    </p:titleStyle>
    <p:bodyStyle>
      <a:defPPr/>
      <a:lvl1pPr marL="342900" lvl="0" indent="-342900" algn="l">
        <a:buFont typeface="Arial"/>
        <a:buChar char="•"/>
        <a:defRPr sz="3200">
          <a:solidFill>
            <a:schemeClr val="tx1"/>
          </a:solidFill>
          <a:latin typeface="+mn-lt"/>
          <a:ea typeface="+mn-ea"/>
          <a:cs typeface="+mn-cs"/>
        </a:defRPr>
      </a:lvl1pPr>
      <a:lvl2pPr marL="742950" lvl="1" indent="-285750" algn="l">
        <a:buFont typeface="Arial"/>
        <a:buChar char="–"/>
        <a:defRPr sz="2800">
          <a:solidFill>
            <a:schemeClr val="tx1"/>
          </a:solidFill>
          <a:latin typeface="+mn-lt"/>
          <a:ea typeface="+mn-ea"/>
          <a:cs typeface="+mn-cs"/>
        </a:defRPr>
      </a:lvl2pPr>
      <a:lvl3pPr marL="1143000" lvl="2" indent="-228600" algn="l">
        <a:buFont typeface="Arial"/>
        <a:buChar char="•"/>
        <a:defRPr sz="2400">
          <a:solidFill>
            <a:schemeClr val="tx1"/>
          </a:solidFill>
          <a:latin typeface="+mn-lt"/>
          <a:ea typeface="+mn-ea"/>
          <a:cs typeface="+mn-cs"/>
        </a:defRPr>
      </a:lvl3pPr>
      <a:lvl4pPr marL="1600200" lvl="3" indent="-228600" algn="l">
        <a:buFont typeface="Arial"/>
        <a:buChar char="–"/>
        <a:defRPr sz="2000">
          <a:solidFill>
            <a:schemeClr val="tx1"/>
          </a:solidFill>
          <a:latin typeface="+mn-lt"/>
          <a:ea typeface="+mn-ea"/>
          <a:cs typeface="+mn-cs"/>
        </a:defRPr>
      </a:lvl4pPr>
      <a:lvl5pPr marL="2057400" lvl="4" indent="-228600" algn="l">
        <a:buFont typeface="Arial"/>
        <a:buChar char="»"/>
        <a:defRPr sz="2000">
          <a:solidFill>
            <a:schemeClr val="tx1"/>
          </a:solidFill>
          <a:latin typeface="+mn-lt"/>
          <a:ea typeface="+mn-ea"/>
          <a:cs typeface="+mn-cs"/>
        </a:defRPr>
      </a:lvl5pPr>
      <a:lvl6pPr marL="2514600" lvl="5" indent="-228600" algn="l">
        <a:buFont typeface="Arial"/>
        <a:buChar char="•"/>
        <a:defRPr sz="2000">
          <a:solidFill>
            <a:schemeClr val="tx1"/>
          </a:solidFill>
          <a:latin typeface="+mn-lt"/>
          <a:ea typeface="+mn-ea"/>
          <a:cs typeface="+mn-cs"/>
        </a:defRPr>
      </a:lvl6pPr>
      <a:lvl7pPr marL="2971800" lvl="6" indent="-228600" algn="l">
        <a:buFont typeface="Arial"/>
        <a:buChar char="•"/>
        <a:defRPr sz="2000">
          <a:solidFill>
            <a:schemeClr val="tx1"/>
          </a:solidFill>
          <a:latin typeface="+mn-lt"/>
          <a:ea typeface="+mn-ea"/>
          <a:cs typeface="+mn-cs"/>
        </a:defRPr>
      </a:lvl7pPr>
      <a:lvl8pPr marL="3429000" lvl="7" indent="-228600" algn="l">
        <a:buFont typeface="Arial"/>
        <a:buChar char="•"/>
        <a:defRPr sz="2000">
          <a:solidFill>
            <a:schemeClr val="tx1"/>
          </a:solidFill>
          <a:latin typeface="+mn-lt"/>
          <a:ea typeface="+mn-ea"/>
          <a:cs typeface="+mn-cs"/>
        </a:defRPr>
      </a:lvl8pPr>
      <a:lvl9pPr marL="3886200" lvl="8" indent="-228600" algn="l">
        <a:buFont typeface="Arial"/>
        <a:buChar char="•"/>
        <a:defRPr sz="20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GroupShape 80"/>
        <p:cNvGrpSpPr/>
        <p:nvPr/>
      </p:nvGrpSpPr>
      <p:grpSpPr>
        <a:xfrm>
          <a:off x="0" y="0"/>
          <a:ext cx="0" cy="0"/>
          <a:chOff x="0" y="0"/>
          <a:chExt cx="0" cy="0"/>
        </a:xfrm>
      </p:grpSpPr>
      <p:sp>
        <p:nvSpPr>
          <p:cNvPr id="81" name="Shape 81"/>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3200" b="1" dirty="0">
                <a:solidFill>
                  <a:srgbClr val="231F2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Формирование функциональной грамотности </a:t>
            </a:r>
            <a:br>
              <a:rPr lang="ru-RU" sz="3200" b="1" dirty="0">
                <a:solidFill>
                  <a:srgbClr val="231F2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br>
            <a:r>
              <a:rPr lang="ru-RU" sz="3200" b="1" dirty="0">
                <a:solidFill>
                  <a:srgbClr val="231F20"/>
                </a:solidFill>
                <a:effectLst/>
                <a:highlight>
                  <a:srgbClr val="FFFFFF"/>
                </a:highlight>
                <a:latin typeface="Times New Roman" panose="02020603050405020304" pitchFamily="18" charset="0"/>
                <a:ea typeface="Times New Roman" panose="02020603050405020304" pitchFamily="18" charset="0"/>
                <a:cs typeface="Times New Roman" panose="02020603050405020304" pitchFamily="18" charset="0"/>
              </a:rPr>
              <a:t>на уроках физики</a:t>
            </a:r>
            <a:r>
              <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81359F29-8158-8975-5B37-D3F3C3CED30A}"/>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758D31B5-63BB-4140-E1AC-414042038AA5}"/>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2:</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Опять проветрив комнату и замерив температуру, ребята поменяли дезодорант на папины духи. Температура воздуха для третьего эксперимента была такой же, как и во втором эксперименте. Проделав те же действия, ребята получили новое время распространения запаха. Для того чтобы определить, какой запах распространяется быстрее, Даня предложил сравнить результаты первого и третьего экспериментов, а Витя – второго и третьего экспериментов. Кто из ребят прав? Поясните свой ответ.</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lang="ru-RU" sz="2400" dirty="0"/>
          </a:p>
        </p:txBody>
      </p:sp>
    </p:spTree>
    <p:extLst>
      <p:ext uri="{BB962C8B-B14F-4D97-AF65-F5344CB8AC3E}">
        <p14:creationId xmlns:p14="http://schemas.microsoft.com/office/powerpoint/2010/main" val="24773708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GroupShape 286"/>
        <p:cNvGrpSpPr/>
        <p:nvPr/>
      </p:nvGrpSpPr>
      <p:grpSpPr>
        <a:xfrm>
          <a:off x="0" y="0"/>
          <a:ext cx="0" cy="0"/>
          <a:chOff x="0" y="0"/>
          <a:chExt cx="0" cy="0"/>
        </a:xfrm>
      </p:grpSpPr>
      <p:sp>
        <p:nvSpPr>
          <p:cNvPr id="287" name="Shape 28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dirty="0" err="1"/>
              <a:t>Заключение</a:t>
            </a:r>
            <a:r>
              <a:rPr b="1" dirty="0"/>
              <a:t/>
            </a:r>
            <a:br>
              <a:rPr b="1" dirty="0"/>
            </a:br>
            <a:r>
              <a:rPr sz="3600" dirty="0" err="1">
                <a:latin typeface="Times New Roman"/>
                <a:ea typeface="Times New Roman"/>
                <a:cs typeface="Times New Roman"/>
              </a:rPr>
              <a:t>Современные</a:t>
            </a:r>
            <a:r>
              <a:rPr sz="3600" dirty="0">
                <a:latin typeface="Times New Roman"/>
                <a:ea typeface="Times New Roman"/>
                <a:cs typeface="Times New Roman"/>
              </a:rPr>
              <a:t> </a:t>
            </a:r>
            <a:r>
              <a:rPr sz="3600" dirty="0" err="1">
                <a:latin typeface="Times New Roman"/>
                <a:ea typeface="Times New Roman"/>
                <a:cs typeface="Times New Roman"/>
              </a:rPr>
              <a:t>подходы</a:t>
            </a:r>
            <a:r>
              <a:rPr sz="3600" dirty="0">
                <a:latin typeface="Times New Roman"/>
                <a:ea typeface="Times New Roman"/>
                <a:cs typeface="Times New Roman"/>
              </a:rPr>
              <a:t> в </a:t>
            </a:r>
            <a:r>
              <a:rPr sz="3600" dirty="0" err="1">
                <a:latin typeface="Times New Roman"/>
                <a:ea typeface="Times New Roman"/>
                <a:cs typeface="Times New Roman"/>
              </a:rPr>
              <a:t>образовании</a:t>
            </a:r>
            <a:r>
              <a:rPr sz="3600" dirty="0">
                <a:latin typeface="Times New Roman"/>
                <a:ea typeface="Times New Roman"/>
                <a:cs typeface="Times New Roman"/>
              </a:rPr>
              <a:t>, </a:t>
            </a:r>
            <a:r>
              <a:rPr sz="3600" dirty="0" err="1">
                <a:latin typeface="Times New Roman"/>
                <a:ea typeface="Times New Roman"/>
                <a:cs typeface="Times New Roman"/>
              </a:rPr>
              <a:t>ориентированные</a:t>
            </a:r>
            <a:r>
              <a:rPr sz="3600" dirty="0">
                <a:latin typeface="Times New Roman"/>
                <a:ea typeface="Times New Roman"/>
                <a:cs typeface="Times New Roman"/>
              </a:rPr>
              <a:t> на </a:t>
            </a:r>
            <a:r>
              <a:rPr sz="3600" dirty="0" err="1">
                <a:latin typeface="Times New Roman"/>
                <a:ea typeface="Times New Roman"/>
                <a:cs typeface="Times New Roman"/>
              </a:rPr>
              <a:t>результат</a:t>
            </a:r>
            <a:r>
              <a:rPr sz="3600" dirty="0">
                <a:latin typeface="Times New Roman"/>
                <a:ea typeface="Times New Roman"/>
                <a:cs typeface="Times New Roman"/>
              </a:rPr>
              <a:t>, </a:t>
            </a:r>
            <a:r>
              <a:rPr sz="3600" dirty="0" err="1">
                <a:latin typeface="Times New Roman"/>
                <a:ea typeface="Times New Roman"/>
                <a:cs typeface="Times New Roman"/>
              </a:rPr>
              <a:t>требуют</a:t>
            </a:r>
            <a:r>
              <a:rPr sz="3600" dirty="0">
                <a:latin typeface="Times New Roman"/>
                <a:ea typeface="Times New Roman"/>
                <a:cs typeface="Times New Roman"/>
              </a:rPr>
              <a:t> </a:t>
            </a:r>
            <a:r>
              <a:rPr sz="3600" dirty="0" err="1">
                <a:latin typeface="Times New Roman"/>
                <a:ea typeface="Times New Roman"/>
                <a:cs typeface="Times New Roman"/>
              </a:rPr>
              <a:t>изменений</a:t>
            </a:r>
            <a:r>
              <a:rPr sz="3600" dirty="0">
                <a:latin typeface="Times New Roman"/>
                <a:ea typeface="Times New Roman"/>
                <a:cs typeface="Times New Roman"/>
              </a:rPr>
              <a:t> в </a:t>
            </a:r>
            <a:r>
              <a:rPr sz="3600" dirty="0" err="1">
                <a:latin typeface="Times New Roman"/>
                <a:ea typeface="Times New Roman"/>
                <a:cs typeface="Times New Roman"/>
              </a:rPr>
              <a:t>учебной</a:t>
            </a:r>
            <a:r>
              <a:rPr sz="3600" dirty="0">
                <a:latin typeface="Times New Roman"/>
                <a:ea typeface="Times New Roman"/>
                <a:cs typeface="Times New Roman"/>
              </a:rPr>
              <a:t> </a:t>
            </a:r>
            <a:r>
              <a:rPr sz="3600">
                <a:latin typeface="Times New Roman"/>
                <a:ea typeface="Times New Roman"/>
                <a:cs typeface="Times New Roman"/>
              </a:rPr>
              <a:t>подготовке</a:t>
            </a:r>
            <a:r>
              <a:rPr sz="3600" dirty="0">
                <a:latin typeface="Times New Roman"/>
                <a:ea typeface="Times New Roman"/>
                <a:cs typeface="Times New Roman"/>
              </a:rPr>
              <a:t> </a:t>
            </a:r>
            <a:r>
              <a:rPr sz="3600" dirty="0" err="1">
                <a:latin typeface="Times New Roman"/>
                <a:ea typeface="Times New Roman"/>
                <a:cs typeface="Times New Roman"/>
              </a:rPr>
              <a:t>учащихся</a:t>
            </a:r>
            <a:r>
              <a:rPr sz="3600" dirty="0">
                <a:latin typeface="Times New Roman"/>
                <a:ea typeface="Times New Roman"/>
                <a:cs typeface="Times New Roman"/>
              </a:rPr>
              <a:t>.</a:t>
            </a:r>
            <a:br>
              <a:rPr sz="3600" dirty="0">
                <a:latin typeface="Times New Roman"/>
                <a:ea typeface="Times New Roman"/>
                <a:cs typeface="Times New Roman"/>
              </a:rPr>
            </a:br>
            <a:r>
              <a:rPr sz="3600" dirty="0">
                <a:latin typeface="Times New Roman"/>
                <a:ea typeface="Times New Roman"/>
                <a:cs typeface="Times New Roman"/>
              </a:rPr>
              <a:t>               </a:t>
            </a:r>
            <a:r>
              <a:rPr sz="3600" dirty="0" err="1">
                <a:latin typeface="Times New Roman"/>
                <a:ea typeface="Times New Roman"/>
                <a:cs typeface="Times New Roman"/>
              </a:rPr>
              <a:t>Развитие</a:t>
            </a:r>
            <a:r>
              <a:rPr sz="3600" dirty="0">
                <a:latin typeface="Times New Roman"/>
                <a:ea typeface="Times New Roman"/>
                <a:cs typeface="Times New Roman"/>
              </a:rPr>
              <a:t> </a:t>
            </a:r>
            <a:r>
              <a:rPr sz="3600" dirty="0" err="1">
                <a:latin typeface="Times New Roman"/>
                <a:ea typeface="Times New Roman"/>
                <a:cs typeface="Times New Roman"/>
              </a:rPr>
              <a:t>естественнонаучной</a:t>
            </a:r>
            <a:r>
              <a:rPr sz="3600" dirty="0">
                <a:latin typeface="Times New Roman"/>
                <a:ea typeface="Times New Roman"/>
                <a:cs typeface="Times New Roman"/>
              </a:rPr>
              <a:t> </a:t>
            </a:r>
            <a:r>
              <a:rPr sz="3600" dirty="0" err="1">
                <a:latin typeface="Times New Roman"/>
                <a:ea typeface="Times New Roman"/>
                <a:cs typeface="Times New Roman"/>
              </a:rPr>
              <a:t>грамотности</a:t>
            </a:r>
            <a:r>
              <a:rPr sz="3600" dirty="0">
                <a:latin typeface="Times New Roman"/>
                <a:ea typeface="Times New Roman"/>
                <a:cs typeface="Times New Roman"/>
              </a:rPr>
              <a:t>, </a:t>
            </a:r>
            <a:r>
              <a:rPr sz="3600" dirty="0" err="1">
                <a:latin typeface="Times New Roman"/>
                <a:ea typeface="Times New Roman"/>
                <a:cs typeface="Times New Roman"/>
              </a:rPr>
              <a:t>которое</a:t>
            </a:r>
            <a:r>
              <a:rPr sz="3600" dirty="0">
                <a:latin typeface="Times New Roman"/>
                <a:ea typeface="Times New Roman"/>
                <a:cs typeface="Times New Roman"/>
              </a:rPr>
              <a:t> </a:t>
            </a:r>
            <a:r>
              <a:rPr sz="3600" dirty="0" err="1">
                <a:latin typeface="Times New Roman"/>
                <a:ea typeface="Times New Roman"/>
                <a:cs typeface="Times New Roman"/>
              </a:rPr>
              <a:t>предполагает</a:t>
            </a:r>
            <a:r>
              <a:rPr sz="3600" dirty="0">
                <a:latin typeface="Times New Roman"/>
                <a:ea typeface="Times New Roman"/>
                <a:cs typeface="Times New Roman"/>
              </a:rPr>
              <a:t> </a:t>
            </a:r>
            <a:r>
              <a:rPr sz="3600" dirty="0" err="1">
                <a:latin typeface="Times New Roman"/>
                <a:ea typeface="Times New Roman"/>
                <a:cs typeface="Times New Roman"/>
              </a:rPr>
              <a:t>способность</a:t>
            </a:r>
            <a:r>
              <a:rPr sz="3600" dirty="0">
                <a:latin typeface="Times New Roman"/>
                <a:ea typeface="Times New Roman"/>
                <a:cs typeface="Times New Roman"/>
              </a:rPr>
              <a:t> </a:t>
            </a:r>
            <a:r>
              <a:rPr sz="3600" dirty="0" err="1">
                <a:latin typeface="Times New Roman"/>
                <a:ea typeface="Times New Roman"/>
                <a:cs typeface="Times New Roman"/>
              </a:rPr>
              <a:t>учащихся</a:t>
            </a:r>
            <a:r>
              <a:rPr sz="3600" dirty="0">
                <a:latin typeface="Times New Roman"/>
                <a:ea typeface="Times New Roman"/>
                <a:cs typeface="Times New Roman"/>
              </a:rPr>
              <a:t> </a:t>
            </a:r>
            <a:r>
              <a:rPr sz="3600" dirty="0" err="1">
                <a:latin typeface="Times New Roman"/>
                <a:ea typeface="Times New Roman"/>
                <a:cs typeface="Times New Roman"/>
              </a:rPr>
              <a:t>использовать</a:t>
            </a:r>
            <a:r>
              <a:rPr sz="3600" dirty="0">
                <a:latin typeface="Times New Roman"/>
                <a:ea typeface="Times New Roman"/>
                <a:cs typeface="Times New Roman"/>
              </a:rPr>
              <a:t> </a:t>
            </a:r>
            <a:r>
              <a:rPr sz="3600" dirty="0" err="1">
                <a:latin typeface="Times New Roman"/>
                <a:ea typeface="Times New Roman"/>
                <a:cs typeface="Times New Roman"/>
              </a:rPr>
              <a:t>знания</a:t>
            </a:r>
            <a:r>
              <a:rPr sz="3600" dirty="0">
                <a:latin typeface="Times New Roman"/>
                <a:ea typeface="Times New Roman"/>
                <a:cs typeface="Times New Roman"/>
              </a:rPr>
              <a:t>, </a:t>
            </a:r>
            <a:r>
              <a:rPr sz="3600" dirty="0" err="1">
                <a:latin typeface="Times New Roman"/>
                <a:ea typeface="Times New Roman"/>
                <a:cs typeface="Times New Roman"/>
              </a:rPr>
              <a:t>приобретенные</a:t>
            </a:r>
            <a:r>
              <a:rPr sz="3600" dirty="0">
                <a:latin typeface="Times New Roman"/>
                <a:ea typeface="Times New Roman"/>
                <a:cs typeface="Times New Roman"/>
              </a:rPr>
              <a:t> </a:t>
            </a:r>
            <a:r>
              <a:rPr sz="3600" dirty="0" err="1">
                <a:latin typeface="Times New Roman"/>
                <a:ea typeface="Times New Roman"/>
                <a:cs typeface="Times New Roman"/>
              </a:rPr>
              <a:t>ими</a:t>
            </a:r>
            <a:r>
              <a:rPr sz="3600" dirty="0">
                <a:latin typeface="Times New Roman"/>
                <a:ea typeface="Times New Roman"/>
                <a:cs typeface="Times New Roman"/>
              </a:rPr>
              <a:t> </a:t>
            </a:r>
            <a:r>
              <a:rPr sz="3600" dirty="0" err="1">
                <a:latin typeface="Times New Roman"/>
                <a:ea typeface="Times New Roman"/>
                <a:cs typeface="Times New Roman"/>
              </a:rPr>
              <a:t>за</a:t>
            </a:r>
            <a:r>
              <a:rPr sz="3600" dirty="0">
                <a:latin typeface="Times New Roman"/>
                <a:ea typeface="Times New Roman"/>
                <a:cs typeface="Times New Roman"/>
              </a:rPr>
              <a:t> </a:t>
            </a:r>
            <a:r>
              <a:rPr sz="3600" dirty="0" err="1">
                <a:latin typeface="Times New Roman"/>
                <a:ea typeface="Times New Roman"/>
                <a:cs typeface="Times New Roman"/>
              </a:rPr>
              <a:t>время</a:t>
            </a:r>
            <a:r>
              <a:rPr sz="3600" dirty="0">
                <a:latin typeface="Times New Roman"/>
                <a:ea typeface="Times New Roman"/>
                <a:cs typeface="Times New Roman"/>
              </a:rPr>
              <a:t> </a:t>
            </a:r>
            <a:r>
              <a:rPr sz="3600" dirty="0" err="1">
                <a:latin typeface="Times New Roman"/>
                <a:ea typeface="Times New Roman"/>
                <a:cs typeface="Times New Roman"/>
              </a:rPr>
              <a:t>обучения</a:t>
            </a:r>
            <a:r>
              <a:rPr sz="3600" dirty="0">
                <a:latin typeface="Times New Roman"/>
                <a:ea typeface="Times New Roman"/>
                <a:cs typeface="Times New Roman"/>
              </a:rPr>
              <a:t> в </a:t>
            </a:r>
            <a:r>
              <a:rPr sz="3600" dirty="0" err="1">
                <a:latin typeface="Times New Roman"/>
                <a:ea typeface="Times New Roman"/>
                <a:cs typeface="Times New Roman"/>
              </a:rPr>
              <a:t>школе</a:t>
            </a:r>
            <a:r>
              <a:rPr sz="3600" dirty="0">
                <a:latin typeface="Times New Roman"/>
                <a:ea typeface="Times New Roman"/>
                <a:cs typeface="Times New Roman"/>
              </a:rPr>
              <a:t>, </a:t>
            </a:r>
            <a:r>
              <a:rPr sz="3600" dirty="0" err="1">
                <a:latin typeface="Times New Roman"/>
                <a:ea typeface="Times New Roman"/>
                <a:cs typeface="Times New Roman"/>
              </a:rPr>
              <a:t>для</a:t>
            </a:r>
            <a:r>
              <a:rPr sz="3600" dirty="0">
                <a:latin typeface="Times New Roman"/>
                <a:ea typeface="Times New Roman"/>
                <a:cs typeface="Times New Roman"/>
              </a:rPr>
              <a:t> </a:t>
            </a:r>
            <a:r>
              <a:rPr sz="3600" dirty="0" err="1">
                <a:latin typeface="Times New Roman"/>
                <a:ea typeface="Times New Roman"/>
                <a:cs typeface="Times New Roman"/>
              </a:rPr>
              <a:t>решения</a:t>
            </a:r>
            <a:r>
              <a:rPr sz="3600" dirty="0">
                <a:latin typeface="Times New Roman"/>
                <a:ea typeface="Times New Roman"/>
                <a:cs typeface="Times New Roman"/>
              </a:rPr>
              <a:t> </a:t>
            </a:r>
            <a:r>
              <a:rPr sz="3600" dirty="0" err="1">
                <a:latin typeface="Times New Roman"/>
                <a:ea typeface="Times New Roman"/>
                <a:cs typeface="Times New Roman"/>
              </a:rPr>
              <a:t>разнообразных</a:t>
            </a:r>
            <a:r>
              <a:rPr sz="3600" dirty="0">
                <a:latin typeface="Times New Roman"/>
                <a:ea typeface="Times New Roman"/>
                <a:cs typeface="Times New Roman"/>
              </a:rPr>
              <a:t> </a:t>
            </a:r>
            <a:r>
              <a:rPr sz="3600" dirty="0" err="1">
                <a:latin typeface="Times New Roman"/>
                <a:ea typeface="Times New Roman"/>
                <a:cs typeface="Times New Roman"/>
              </a:rPr>
              <a:t>задач</a:t>
            </a:r>
            <a:r>
              <a:rPr sz="3600" dirty="0">
                <a:latin typeface="Times New Roman"/>
                <a:ea typeface="Times New Roman"/>
                <a:cs typeface="Times New Roman"/>
              </a:rPr>
              <a:t> </a:t>
            </a:r>
            <a:r>
              <a:rPr sz="3600" dirty="0" err="1">
                <a:latin typeface="Times New Roman"/>
                <a:ea typeface="Times New Roman"/>
                <a:cs typeface="Times New Roman"/>
              </a:rPr>
              <a:t>межпредметного</a:t>
            </a:r>
            <a:r>
              <a:rPr sz="3600" dirty="0">
                <a:latin typeface="Times New Roman"/>
                <a:ea typeface="Times New Roman"/>
                <a:cs typeface="Times New Roman"/>
              </a:rPr>
              <a:t> и </a:t>
            </a:r>
            <a:r>
              <a:rPr sz="3600" dirty="0" err="1">
                <a:latin typeface="Times New Roman"/>
                <a:ea typeface="Times New Roman"/>
                <a:cs typeface="Times New Roman"/>
              </a:rPr>
              <a:t>практико-ориентированного</a:t>
            </a:r>
            <a:r>
              <a:rPr sz="3600" dirty="0">
                <a:latin typeface="Times New Roman"/>
                <a:ea typeface="Times New Roman"/>
                <a:cs typeface="Times New Roman"/>
              </a:rPr>
              <a:t> </a:t>
            </a:r>
            <a:r>
              <a:rPr sz="3600" dirty="0" err="1">
                <a:latin typeface="Times New Roman"/>
                <a:ea typeface="Times New Roman"/>
                <a:cs typeface="Times New Roman"/>
              </a:rPr>
              <a:t>содержания</a:t>
            </a:r>
            <a:r>
              <a:rPr sz="3600" dirty="0">
                <a:latin typeface="Times New Roman"/>
                <a:ea typeface="Times New Roman"/>
                <a:cs typeface="Times New Roman"/>
              </a:rPr>
              <a:t>, </a:t>
            </a:r>
            <a:r>
              <a:rPr sz="3600" dirty="0" err="1">
                <a:latin typeface="Times New Roman"/>
                <a:ea typeface="Times New Roman"/>
                <a:cs typeface="Times New Roman"/>
              </a:rPr>
              <a:t>для</a:t>
            </a:r>
            <a:r>
              <a:rPr sz="3600" dirty="0">
                <a:latin typeface="Times New Roman"/>
                <a:ea typeface="Times New Roman"/>
                <a:cs typeface="Times New Roman"/>
              </a:rPr>
              <a:t> </a:t>
            </a:r>
            <a:r>
              <a:rPr sz="3600" dirty="0" err="1">
                <a:latin typeface="Times New Roman"/>
                <a:ea typeface="Times New Roman"/>
                <a:cs typeface="Times New Roman"/>
              </a:rPr>
              <a:t>дальнейшего</a:t>
            </a:r>
            <a:r>
              <a:rPr sz="3600" dirty="0">
                <a:latin typeface="Times New Roman"/>
                <a:ea typeface="Times New Roman"/>
                <a:cs typeface="Times New Roman"/>
              </a:rPr>
              <a:t> </a:t>
            </a:r>
            <a:r>
              <a:rPr sz="3600" dirty="0" err="1">
                <a:latin typeface="Times New Roman"/>
                <a:ea typeface="Times New Roman"/>
                <a:cs typeface="Times New Roman"/>
              </a:rPr>
              <a:t>обучения</a:t>
            </a:r>
            <a:r>
              <a:rPr sz="3600" dirty="0">
                <a:latin typeface="Times New Roman"/>
                <a:ea typeface="Times New Roman"/>
                <a:cs typeface="Times New Roman"/>
              </a:rPr>
              <a:t>  и </a:t>
            </a:r>
            <a:r>
              <a:rPr sz="3600" dirty="0" err="1">
                <a:latin typeface="Times New Roman"/>
                <a:ea typeface="Times New Roman"/>
                <a:cs typeface="Times New Roman"/>
              </a:rPr>
              <a:t>успешной</a:t>
            </a:r>
            <a:r>
              <a:rPr sz="3600" dirty="0">
                <a:latin typeface="Times New Roman"/>
                <a:ea typeface="Times New Roman"/>
                <a:cs typeface="Times New Roman"/>
              </a:rPr>
              <a:t> </a:t>
            </a:r>
            <a:r>
              <a:rPr sz="3600" dirty="0" err="1">
                <a:latin typeface="Times New Roman"/>
                <a:ea typeface="Times New Roman"/>
                <a:cs typeface="Times New Roman"/>
              </a:rPr>
              <a:t>социализации</a:t>
            </a:r>
            <a:r>
              <a:rPr sz="3600" dirty="0">
                <a:latin typeface="Times New Roman"/>
                <a:ea typeface="Times New Roman"/>
                <a:cs typeface="Times New Roman"/>
              </a:rPr>
              <a:t> в </a:t>
            </a:r>
            <a:r>
              <a:rPr sz="3600" dirty="0" err="1">
                <a:latin typeface="Times New Roman"/>
                <a:ea typeface="Times New Roman"/>
                <a:cs typeface="Times New Roman"/>
              </a:rPr>
              <a:t>обществе</a:t>
            </a:r>
            <a:r>
              <a:rPr dirty="0"/>
              <a:t/>
            </a:r>
            <a:br>
              <a:rPr dirty="0"/>
            </a:br>
            <a:endParaRP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GroupShape 284"/>
        <p:cNvGrpSpPr/>
        <p:nvPr/>
      </p:nvGrpSpPr>
      <p:grpSpPr>
        <a:xfrm>
          <a:off x="0" y="0"/>
          <a:ext cx="0" cy="0"/>
          <a:chOff x="0" y="0"/>
          <a:chExt cx="0" cy="0"/>
        </a:xfrm>
      </p:grpSpPr>
      <p:sp>
        <p:nvSpPr>
          <p:cNvPr id="285" name="Shape 28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marL="114300" marR="0" lvl="0" indent="0" defTabSz="914400" rtl="0" eaLnBrk="1" fontAlgn="auto" latinLnBrk="0" hangingPunct="1">
              <a:lnSpc>
                <a:spcPct val="100000"/>
              </a:lnSpc>
              <a:spcBef>
                <a:spcPct val="20000"/>
              </a:spcBef>
              <a:spcAft>
                <a:spcPts val="0"/>
              </a:spcAft>
              <a:tabLst/>
              <a:defRPr/>
            </a:pPr>
            <a:r>
              <a:rPr lang="ru-RU" sz="2400" kern="1200" dirty="0">
                <a:solidFill>
                  <a:srgbClr val="564B3C"/>
                </a:solidFill>
                <a:latin typeface="Century Gothic"/>
              </a:rPr>
              <a:t> </a:t>
            </a:r>
            <a:r>
              <a:rPr lang="ru-RU" sz="2400" kern="1200" dirty="0">
                <a:solidFill>
                  <a:schemeClr val="tx1"/>
                </a:solidFill>
                <a:latin typeface="Century Gothic"/>
              </a:rPr>
              <a:t>можно отметить, что методы и приемы, описанные выше, связаны друг с другом. Формирование функциональной грамотности учащихся при обучении физики, может быть осуществлена во всех аспектах содержания учебной деятельности. Мотивируя обучающихся на учебную проблему, мы способствуем стимулированию у детей работы критического и креативного мышлений, развитию читательской, математической и естественнонаучной грамотностей. </a:t>
            </a:r>
            <a:br>
              <a:rPr lang="ru-RU" sz="2400" kern="1200" dirty="0">
                <a:solidFill>
                  <a:schemeClr val="tx1"/>
                </a:solidFill>
                <a:latin typeface="Century Gothic"/>
              </a:rPr>
            </a:br>
            <a:endParaRPr sz="6000" dirty="0">
              <a:solidFill>
                <a:schemeClr val="tx1"/>
              </a:solidFill>
            </a:endParaRPr>
          </a:p>
        </p:txBody>
      </p:sp>
    </p:spTree>
    <p:extLst>
      <p:ext uri="{BB962C8B-B14F-4D97-AF65-F5344CB8AC3E}">
        <p14:creationId xmlns:p14="http://schemas.microsoft.com/office/powerpoint/2010/main" val="3431439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97E439F9-1CE0-6BF6-C085-76611F4BC83E}"/>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30DC03C7-3506-90B7-17ED-EFFED45AF587}"/>
              </a:ext>
            </a:extLst>
          </p:cNvPr>
          <p:cNvSpPr txBox="1">
            <a:spLocks noGrp="1"/>
          </p:cNvSpPr>
          <p:nvPr>
            <p:ph type="title"/>
          </p:nvPr>
        </p:nvSpPr>
        <p:spPr>
          <a:xfrm>
            <a:off x="0" y="274638"/>
            <a:ext cx="8686799"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dirty="0"/>
          </a:p>
        </p:txBody>
      </p:sp>
      <p:sp>
        <p:nvSpPr>
          <p:cNvPr id="3" name="TextBox 2">
            <a:extLst>
              <a:ext uri="{FF2B5EF4-FFF2-40B4-BE49-F238E27FC236}">
                <a16:creationId xmlns:a16="http://schemas.microsoft.com/office/drawing/2014/main" id="{C75038D5-835A-8FD8-2D59-AD8BB130E57F}"/>
              </a:ext>
            </a:extLst>
          </p:cNvPr>
          <p:cNvSpPr txBox="1"/>
          <p:nvPr/>
        </p:nvSpPr>
        <p:spPr>
          <a:xfrm>
            <a:off x="228600" y="304800"/>
            <a:ext cx="8153400" cy="4467890"/>
          </a:xfrm>
          <a:prstGeom prst="rect">
            <a:avLst/>
          </a:prstGeom>
          <a:noFill/>
        </p:spPr>
        <p:txBody>
          <a:bodyPr wrap="square">
            <a:spAutoFit/>
          </a:bodyPr>
          <a:lstStyle/>
          <a:p>
            <a:pPr indent="450215" algn="just">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2:</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Опять проветрив комнату и замерив температуру, ребята поменяли дезодорант на папины духи. Температура воздуха для третьего эксперимента была такой же, как и во втором эксперименте. Проделав те же действия, ребята получили новое время распространения запаха. Для того чтобы определить, какой запах распространяется быстрее, Даня предложил сравнить результаты первого и третьего экспериментов, а Витя – второго и третьего экспериментов. Кто из ребят прав? Поясните свой ответ.</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0030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390F2057-CBB2-53C7-B818-876A4A84DC7F}"/>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C51504BC-A837-30D6-87C3-5CA3DCCC2A1C}"/>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2. Любопытная Маша</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 изучении явления диффузии, учитель разбрызгал у доски духи, и попросил поднять руки, когда ученики почувствуют запах.  Ученики убедились, что те, кто ближе к доске, почувствовали запах быстрее. Сделали вывод о том, что молекулы духов во время движения проходят разные расстояния. Машу заинтересовал вопрос, с какой скоростью движутся молекулы духов? Она решила измерить скорость протекания диффузии. Как вы думаете: какие приборы будет использовать Маша? Что она будет измерять? Как она будет рассчитывать скорость протекания диффузии?</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2400" dirty="0"/>
          </a:p>
        </p:txBody>
      </p:sp>
    </p:spTree>
    <p:extLst>
      <p:ext uri="{BB962C8B-B14F-4D97-AF65-F5344CB8AC3E}">
        <p14:creationId xmlns:p14="http://schemas.microsoft.com/office/powerpoint/2010/main" val="50739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219970E2-201D-511E-F77E-5DE91271AE27}"/>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C155AC26-E731-24B5-39E7-81D720D86315}"/>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3. Маринованные огурцы[5]</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 консервировании огурцов, их заливают маринадом. Маринад – это смесь воды, соли, сахара, специй и уксуса. Через несколько дней огурцы готовы к употреблению. Если же залить огурцы таким же маринадом, но более высокой температуры, то огурцы могут стать маринованными уже через несколько часов.</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1:</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Что нужно сделать с маринадом: нагреть или остудить, чтобы огурцы были готовы быстрее? Свой ответ поясните.</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Ответ:</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нагреть. Скорость диффузии зависит от температуры. Чем выше температура, тем быстрее идёт диффузия, следовательно, огурцы приготовятся быстрее.</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2400" dirty="0"/>
          </a:p>
        </p:txBody>
      </p:sp>
    </p:spTree>
    <p:extLst>
      <p:ext uri="{BB962C8B-B14F-4D97-AF65-F5344CB8AC3E}">
        <p14:creationId xmlns:p14="http://schemas.microsoft.com/office/powerpoint/2010/main" val="3192666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E78016A1-8ACF-9B14-D6F9-D8B60193329B}"/>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803618A2-C7FC-1D52-D80C-8247F9354725}"/>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2:</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Когда огурцы заливают маринадом, они через некоторое время приобретают новые вкусовые качества. В то же время маринад приобретает огуречный вкус. Выберите верное утверждение о процессах, происходящих с маринадом.</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Молекулы воды, поваренной соли, сахара, специй, уксуса  изменяются и приобретают вкус огурцов.</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Б.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Концентрация веществ в маринаде постепенно увеличивается.</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Огуречный сок проникает в маринад.</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Молекулы поваренной соли и огурцов растворяются в воде.</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2400" dirty="0"/>
          </a:p>
        </p:txBody>
      </p:sp>
    </p:spTree>
    <p:extLst>
      <p:ext uri="{BB962C8B-B14F-4D97-AF65-F5344CB8AC3E}">
        <p14:creationId xmlns:p14="http://schemas.microsoft.com/office/powerpoint/2010/main" val="72434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B8679B2D-9E42-F36F-043C-261730F50EE6}"/>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FFA49BF6-A81B-EED6-046B-093913E51B87}"/>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dirty="0"/>
          </a:p>
        </p:txBody>
      </p:sp>
      <p:sp>
        <p:nvSpPr>
          <p:cNvPr id="3" name="TextBox 2">
            <a:extLst>
              <a:ext uri="{FF2B5EF4-FFF2-40B4-BE49-F238E27FC236}">
                <a16:creationId xmlns:a16="http://schemas.microsoft.com/office/drawing/2014/main" id="{BDF8CE27-EFD4-A961-1B97-84A1BA81E0F8}"/>
              </a:ext>
            </a:extLst>
          </p:cNvPr>
          <p:cNvSpPr txBox="1"/>
          <p:nvPr/>
        </p:nvSpPr>
        <p:spPr>
          <a:xfrm>
            <a:off x="914400" y="1003564"/>
            <a:ext cx="7391400" cy="3162276"/>
          </a:xfrm>
          <a:prstGeom prst="rect">
            <a:avLst/>
          </a:prstGeom>
          <a:noFill/>
        </p:spPr>
        <p:txBody>
          <a:bodyPr wrap="square">
            <a:spAutoFit/>
          </a:bodyPr>
          <a:lstStyle/>
          <a:p>
            <a:pPr indent="450215" algn="just">
              <a:lnSpc>
                <a:spcPct val="115000"/>
              </a:lnSpc>
              <a:spcAft>
                <a:spcPts val="1000"/>
              </a:spcAft>
            </a:pPr>
            <a:r>
              <a:rPr lang="ru-RU" sz="2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4. Предложи способ</a:t>
            </a:r>
            <a:endParaRPr lang="ru-RU"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665"/>
              </a:spcAft>
            </a:pPr>
            <a:r>
              <a:rPr lang="ru-RU"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Если в жаркий летний день надеть туфли на тонком каблуке, то можно увидеть деформацию асфальта. Объясните, почему. Предложите способы для устранения этой проблемы.</a:t>
            </a:r>
            <a:endParaRPr lang="ru-RU" sz="2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9040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B3608906-15A7-B432-513E-82189020E141}"/>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BEB1A2E8-8E6A-0BFD-C678-CF5990D1CFCB}"/>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dirty="0"/>
          </a:p>
        </p:txBody>
      </p:sp>
      <p:sp>
        <p:nvSpPr>
          <p:cNvPr id="3" name="TextBox 2">
            <a:extLst>
              <a:ext uri="{FF2B5EF4-FFF2-40B4-BE49-F238E27FC236}">
                <a16:creationId xmlns:a16="http://schemas.microsoft.com/office/drawing/2014/main" id="{603E4509-DD5E-569C-AD41-DEB485788A33}"/>
              </a:ext>
            </a:extLst>
          </p:cNvPr>
          <p:cNvSpPr txBox="1"/>
          <p:nvPr/>
        </p:nvSpPr>
        <p:spPr>
          <a:xfrm>
            <a:off x="762000" y="457200"/>
            <a:ext cx="7620000" cy="5664115"/>
          </a:xfrm>
          <a:prstGeom prst="rect">
            <a:avLst/>
          </a:prstGeom>
          <a:noFill/>
        </p:spPr>
        <p:txBody>
          <a:bodyPr wrap="square">
            <a:spAutoFit/>
          </a:bodyPr>
          <a:lstStyle/>
          <a:p>
            <a:pPr indent="450215" algn="just">
              <a:lnSpc>
                <a:spcPct val="115000"/>
              </a:lnSpc>
              <a:spcAft>
                <a:spcPts val="665"/>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5. Домашний эксперимент</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665"/>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Зная свою массу и площадь подошвы, вычислите, какое давление вы производите при ходьбе и стоя на месте.</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r>
              <a:rPr lang="ru-RU" sz="2400" i="1" dirty="0">
                <a:effectLst/>
                <a:latin typeface="Times New Roman" panose="02020603050405020304" pitchFamily="18" charset="0"/>
                <a:ea typeface="Times New Roman" panose="02020603050405020304" pitchFamily="18" charset="0"/>
              </a:rPr>
              <a:t>Указание.</a:t>
            </a:r>
            <a:r>
              <a:rPr lang="ru-RU" sz="2400" dirty="0">
                <a:effectLst/>
                <a:latin typeface="Times New Roman" panose="02020603050405020304" pitchFamily="18" charset="0"/>
                <a:ea typeface="Times New Roman" panose="02020603050405020304" pitchFamily="18" charset="0"/>
              </a:rPr>
              <a:t> Площадь опоры подошвы определите следующим образом. </a:t>
            </a:r>
            <a:r>
              <a:rPr lang="ru-RU" sz="2400" dirty="0" smtClean="0">
                <a:effectLst/>
                <a:latin typeface="Times New Roman" panose="02020603050405020304" pitchFamily="18" charset="0"/>
                <a:ea typeface="Times New Roman" panose="02020603050405020304" pitchFamily="18" charset="0"/>
              </a:rPr>
              <a:t>Поставьте </a:t>
            </a:r>
            <a:r>
              <a:rPr lang="ru-RU" sz="2400" dirty="0">
                <a:effectLst/>
                <a:latin typeface="Times New Roman" panose="02020603050405020304" pitchFamily="18" charset="0"/>
                <a:ea typeface="Times New Roman" panose="02020603050405020304" pitchFamily="18" charset="0"/>
              </a:rPr>
              <a:t>ногу на лист клетчатой бумаги и обведите контур той части подошвы, на которую опирается нога. Сосчитайте число полных квадратиков, попавших внутрь контура, и прибавьте к нему половину числа неполных квадратиков, через которые прошла линия контура. Полученное число умножьте на площадь одного квадратика (площадь квадратика на листе, взятом из школьной тетради, равна 0,25 см</a:t>
            </a:r>
            <a:r>
              <a:rPr lang="ru-RU" sz="2400" baseline="30000" dirty="0">
                <a:effectLst/>
                <a:latin typeface="Times New Roman" panose="02020603050405020304" pitchFamily="18" charset="0"/>
                <a:ea typeface="Times New Roman" panose="02020603050405020304" pitchFamily="18" charset="0"/>
              </a:rPr>
              <a:t>2</a:t>
            </a:r>
            <a:r>
              <a:rPr lang="ru-RU" sz="2400" dirty="0">
                <a:effectLst/>
                <a:latin typeface="Times New Roman" panose="02020603050405020304" pitchFamily="18" charset="0"/>
                <a:ea typeface="Times New Roman" panose="02020603050405020304" pitchFamily="18" charset="0"/>
              </a:rPr>
              <a:t>) и найдите искомую величину</a:t>
            </a:r>
            <a:endParaRPr lang="ru-RU" sz="2400" dirty="0"/>
          </a:p>
        </p:txBody>
      </p:sp>
    </p:spTree>
    <p:extLst>
      <p:ext uri="{BB962C8B-B14F-4D97-AF65-F5344CB8AC3E}">
        <p14:creationId xmlns:p14="http://schemas.microsoft.com/office/powerpoint/2010/main" val="3109154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F47F5E70-9745-A4E3-C696-03967BEAAE7D}"/>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5DBE1ECF-6C1B-0E19-CA9B-BAFFDE521136}"/>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6</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Рычаги в </a:t>
            </a:r>
            <a:r>
              <a:rPr lang="ru-RU"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природе</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Рука человека представляет собой рычаг. Под действием силы двуглавой мышцы рычаг-рука поднимает груз, находящийся на ладони. Если рассматривать среднестатистического человека, то точка приложения силы </a:t>
            </a:r>
            <a:r>
              <a:rPr lang="ru-RU"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находится на расстоянии </a:t>
            </a:r>
            <a:r>
              <a:rPr lang="ru-RU"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ОВ</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3 см от оси вращения (от локтевого сустава), а точка приложения веса груза </a:t>
            </a:r>
            <a:r>
              <a:rPr lang="ru-RU"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на расстоянии </a:t>
            </a:r>
            <a:r>
              <a:rPr lang="ru-RU" sz="2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ОС</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30 см (см. рисунок).</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2400" dirty="0"/>
          </a:p>
        </p:txBody>
      </p:sp>
      <p:pic>
        <p:nvPicPr>
          <p:cNvPr id="4" name="Picture 1">
            <a:extLst>
              <a:ext uri="{FF2B5EF4-FFF2-40B4-BE49-F238E27FC236}">
                <a16:creationId xmlns:a16="http://schemas.microsoft.com/office/drawing/2014/main" id="{245BD593-3D7E-C5F0-214E-5040368B0155}"/>
              </a:ext>
            </a:extLst>
          </p:cNvPr>
          <p:cNvPicPr/>
          <p:nvPr/>
        </p:nvPicPr>
        <p:blipFill>
          <a:blip r:embed="rId2"/>
          <a:srcRect/>
          <a:stretch/>
        </p:blipFill>
        <p:spPr>
          <a:xfrm>
            <a:off x="3581400" y="5029200"/>
            <a:ext cx="1905000" cy="1143000"/>
          </a:xfrm>
          <a:prstGeom prst="rect">
            <a:avLst/>
          </a:prstGeom>
        </p:spPr>
      </p:pic>
    </p:spTree>
    <p:extLst>
      <p:ext uri="{BB962C8B-B14F-4D97-AF65-F5344CB8AC3E}">
        <p14:creationId xmlns:p14="http://schemas.microsoft.com/office/powerpoint/2010/main" val="33049963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CB6EE897-51E2-DDAF-AA35-90D24B65F26A}"/>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8D03A92E-1755-7492-0E35-5551EDB4A1FD}"/>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1:</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Используя условие равновесия рычага, можно определить, как соотносятся сила двуглавой мышцы среднестатистического человека и вес поднимаемого им груза.</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Выберите верное утверждение о соотношении сил:</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Вес поднимаемого среднестатистическим человеком груза превосходит силу, развиваемую в этот момент двуглавой мышцей этого человека в 9 раз.</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Вес поднимаемого среднестатистическим человеком груза превосходит силу двуглавой мышцы этого человека в 10 раз.</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Сила двуглавой мышцы среднестатистического человека превосходит вес поднимаемого им груза в 9 раз.</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Сила двуглавой мышцы среднестатистического человека превосходит вес поднимаемого им груза в 10 раз</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2:</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Рычаг-рука при сокращении мышц выигрывает в расстоянии, но проигрывает в других характеристиках. В чём проигрывает рычаг-рука?</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Ответ: </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проигрывает в силе.</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dirty="0"/>
          </a:p>
        </p:txBody>
      </p:sp>
    </p:spTree>
    <p:extLst>
      <p:ext uri="{BB962C8B-B14F-4D97-AF65-F5344CB8AC3E}">
        <p14:creationId xmlns:p14="http://schemas.microsoft.com/office/powerpoint/2010/main" val="9075058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8B6C1E46-0AA3-17C7-952E-DC0813C82210}"/>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879B23E3-6236-F64F-44B9-9B01B7DCFDA7}"/>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7. Рычаги в природе</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Рычаги встречаются и у растений. Например, на сосну и тополь  – действует сильный ветер. Одновременно со стороны почвы возникает сила сопротивления, действующая на главный корень.</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 сосны корни уходят глубоко в  землю, система «клинообразная», а у тополя приземная разветвлённая корневая система. Какое из деревьев: сосна или тополь – скорее всего, будет вырвано с корнем при сильном ветре? Объясните свой ответ.</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lang="ru-RU" sz="2400" dirty="0"/>
          </a:p>
        </p:txBody>
      </p:sp>
    </p:spTree>
    <p:extLst>
      <p:ext uri="{BB962C8B-B14F-4D97-AF65-F5344CB8AC3E}">
        <p14:creationId xmlns:p14="http://schemas.microsoft.com/office/powerpoint/2010/main" val="3421476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GroupShape 106"/>
        <p:cNvGrpSpPr/>
        <p:nvPr/>
      </p:nvGrpSpPr>
      <p:grpSpPr>
        <a:xfrm>
          <a:off x="0" y="0"/>
          <a:ext cx="0" cy="0"/>
          <a:chOff x="0" y="0"/>
          <a:chExt cx="0" cy="0"/>
        </a:xfrm>
      </p:grpSpPr>
      <p:sp>
        <p:nvSpPr>
          <p:cNvPr id="107" name="Shape 10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pPr algn="l"/>
            <a:r>
              <a:rPr sz="2800" dirty="0">
                <a:latin typeface="Times New Roman"/>
                <a:ea typeface="Times New Roman"/>
                <a:cs typeface="Times New Roman"/>
              </a:rPr>
              <a:t/>
            </a:r>
            <a:br>
              <a:rPr sz="2800" dirty="0">
                <a:latin typeface="Times New Roman"/>
                <a:ea typeface="Times New Roman"/>
                <a:cs typeface="Times New Roman"/>
              </a:rPr>
            </a:br>
            <a:r>
              <a:rPr sz="3600" dirty="0">
                <a:latin typeface="Times New Roman"/>
                <a:ea typeface="Times New Roman"/>
                <a:cs typeface="Times New Roman"/>
              </a:rPr>
              <a:t>1.     </a:t>
            </a:r>
            <a:r>
              <a:rPr sz="3600" dirty="0" err="1">
                <a:latin typeface="Times New Roman"/>
                <a:ea typeface="Times New Roman"/>
                <a:cs typeface="Times New Roman"/>
              </a:rPr>
              <a:t>Функциональная</a:t>
            </a:r>
            <a:r>
              <a:rPr sz="3600" dirty="0">
                <a:latin typeface="Times New Roman"/>
                <a:ea typeface="Times New Roman"/>
                <a:cs typeface="Times New Roman"/>
              </a:rPr>
              <a:t> </a:t>
            </a:r>
            <a:r>
              <a:rPr sz="3600" dirty="0" err="1">
                <a:latin typeface="Times New Roman"/>
                <a:ea typeface="Times New Roman"/>
                <a:cs typeface="Times New Roman"/>
              </a:rPr>
              <a:t>грамотность</a:t>
            </a:r>
            <a:r>
              <a:rPr sz="3600" dirty="0">
                <a:latin typeface="Times New Roman"/>
                <a:ea typeface="Times New Roman"/>
                <a:cs typeface="Times New Roman"/>
              </a:rPr>
              <a:t> – </a:t>
            </a:r>
            <a:r>
              <a:rPr sz="3600" dirty="0" err="1">
                <a:latin typeface="Times New Roman"/>
                <a:ea typeface="Times New Roman"/>
                <a:cs typeface="Times New Roman"/>
              </a:rPr>
              <a:t>это</a:t>
            </a:r>
            <a:r>
              <a:rPr sz="3600" dirty="0">
                <a:latin typeface="Times New Roman"/>
                <a:ea typeface="Times New Roman"/>
                <a:cs typeface="Times New Roman"/>
              </a:rPr>
              <a:t> </a:t>
            </a:r>
            <a:r>
              <a:rPr sz="3600" dirty="0" err="1">
                <a:latin typeface="Times New Roman"/>
                <a:ea typeface="Times New Roman"/>
                <a:cs typeface="Times New Roman"/>
              </a:rPr>
              <a:t>совокупность</a:t>
            </a:r>
            <a:r>
              <a:rPr sz="3600" dirty="0">
                <a:latin typeface="Times New Roman"/>
                <a:ea typeface="Times New Roman"/>
                <a:cs typeface="Times New Roman"/>
              </a:rPr>
              <a:t> </a:t>
            </a:r>
            <a:r>
              <a:rPr sz="3600" dirty="0" err="1">
                <a:latin typeface="Times New Roman"/>
                <a:ea typeface="Times New Roman"/>
                <a:cs typeface="Times New Roman"/>
              </a:rPr>
              <a:t>умений</a:t>
            </a:r>
            <a:r>
              <a:rPr sz="3600" dirty="0">
                <a:latin typeface="Times New Roman"/>
                <a:ea typeface="Times New Roman"/>
                <a:cs typeface="Times New Roman"/>
              </a:rPr>
              <a:t> </a:t>
            </a:r>
            <a:r>
              <a:rPr sz="3600" dirty="0" err="1">
                <a:latin typeface="Times New Roman"/>
                <a:ea typeface="Times New Roman"/>
                <a:cs typeface="Times New Roman"/>
              </a:rPr>
              <a:t>читать</a:t>
            </a:r>
            <a:r>
              <a:rPr sz="3600" dirty="0">
                <a:latin typeface="Times New Roman"/>
                <a:ea typeface="Times New Roman"/>
                <a:cs typeface="Times New Roman"/>
              </a:rPr>
              <a:t> и </a:t>
            </a:r>
            <a:r>
              <a:rPr sz="3600" dirty="0" err="1">
                <a:latin typeface="Times New Roman"/>
                <a:ea typeface="Times New Roman"/>
                <a:cs typeface="Times New Roman"/>
              </a:rPr>
              <a:t>писать</a:t>
            </a:r>
            <a:r>
              <a:rPr sz="3600" dirty="0">
                <a:latin typeface="Times New Roman"/>
                <a:ea typeface="Times New Roman"/>
                <a:cs typeface="Times New Roman"/>
              </a:rPr>
              <a:t> </a:t>
            </a:r>
            <a:r>
              <a:rPr sz="3600" dirty="0" err="1">
                <a:latin typeface="Times New Roman"/>
                <a:ea typeface="Times New Roman"/>
                <a:cs typeface="Times New Roman"/>
              </a:rPr>
              <a:t>для</a:t>
            </a:r>
            <a:r>
              <a:rPr sz="3600" dirty="0">
                <a:latin typeface="Times New Roman"/>
                <a:ea typeface="Times New Roman"/>
                <a:cs typeface="Times New Roman"/>
              </a:rPr>
              <a:t> </a:t>
            </a:r>
            <a:r>
              <a:rPr sz="3600" dirty="0" err="1">
                <a:latin typeface="Times New Roman"/>
                <a:ea typeface="Times New Roman"/>
                <a:cs typeface="Times New Roman"/>
              </a:rPr>
              <a:t>использования</a:t>
            </a:r>
            <a:r>
              <a:rPr sz="3600" dirty="0">
                <a:latin typeface="Times New Roman"/>
                <a:ea typeface="Times New Roman"/>
                <a:cs typeface="Times New Roman"/>
              </a:rPr>
              <a:t> в </a:t>
            </a:r>
            <a:r>
              <a:rPr sz="3600" dirty="0" err="1">
                <a:latin typeface="Times New Roman"/>
                <a:ea typeface="Times New Roman"/>
                <a:cs typeface="Times New Roman"/>
              </a:rPr>
              <a:t>повседневной</a:t>
            </a:r>
            <a:r>
              <a:rPr sz="3600" dirty="0">
                <a:latin typeface="Times New Roman"/>
                <a:ea typeface="Times New Roman"/>
                <a:cs typeface="Times New Roman"/>
              </a:rPr>
              <a:t> </a:t>
            </a:r>
            <a:r>
              <a:rPr sz="3600" dirty="0" err="1">
                <a:latin typeface="Times New Roman"/>
                <a:ea typeface="Times New Roman"/>
                <a:cs typeface="Times New Roman"/>
              </a:rPr>
              <a:t>жизни</a:t>
            </a:r>
            <a:r>
              <a:rPr sz="3600" dirty="0">
                <a:latin typeface="Times New Roman"/>
                <a:ea typeface="Times New Roman"/>
                <a:cs typeface="Times New Roman"/>
              </a:rPr>
              <a:t> и </a:t>
            </a:r>
            <a:r>
              <a:rPr sz="3600" dirty="0" err="1">
                <a:latin typeface="Times New Roman"/>
                <a:ea typeface="Times New Roman"/>
                <a:cs typeface="Times New Roman"/>
              </a:rPr>
              <a:t>решения</a:t>
            </a:r>
            <a:r>
              <a:rPr sz="3600" dirty="0">
                <a:latin typeface="Times New Roman"/>
                <a:ea typeface="Times New Roman"/>
                <a:cs typeface="Times New Roman"/>
              </a:rPr>
              <a:t> </a:t>
            </a:r>
            <a:r>
              <a:rPr sz="3600" dirty="0" err="1">
                <a:latin typeface="Times New Roman"/>
                <a:ea typeface="Times New Roman"/>
                <a:cs typeface="Times New Roman"/>
              </a:rPr>
              <a:t>житейских</a:t>
            </a:r>
            <a:r>
              <a:rPr sz="3600" dirty="0">
                <a:latin typeface="Times New Roman"/>
                <a:ea typeface="Times New Roman"/>
                <a:cs typeface="Times New Roman"/>
              </a:rPr>
              <a:t> </a:t>
            </a:r>
            <a:r>
              <a:rPr sz="3600" dirty="0" err="1">
                <a:latin typeface="Times New Roman"/>
                <a:ea typeface="Times New Roman"/>
                <a:cs typeface="Times New Roman"/>
              </a:rPr>
              <a:t>проблем</a:t>
            </a:r>
            <a:r>
              <a:rPr sz="3600" dirty="0">
                <a:latin typeface="Times New Roman"/>
                <a:ea typeface="Times New Roman"/>
                <a:cs typeface="Times New Roman"/>
              </a:rPr>
              <a:t>. </a:t>
            </a:r>
            <a:br>
              <a:rPr sz="3600" dirty="0">
                <a:latin typeface="Times New Roman"/>
                <a:ea typeface="Times New Roman"/>
                <a:cs typeface="Times New Roman"/>
              </a:rPr>
            </a:br>
            <a:r>
              <a:rPr sz="3600" dirty="0">
                <a:latin typeface="Times New Roman"/>
                <a:ea typeface="Times New Roman"/>
                <a:cs typeface="Times New Roman"/>
              </a:rPr>
              <a:t>2.    </a:t>
            </a:r>
            <a:r>
              <a:rPr sz="3600" dirty="0" err="1">
                <a:latin typeface="Times New Roman"/>
                <a:ea typeface="Times New Roman"/>
                <a:cs typeface="Times New Roman"/>
              </a:rPr>
              <a:t>Функциональная</a:t>
            </a:r>
            <a:r>
              <a:rPr sz="3600" dirty="0">
                <a:latin typeface="Times New Roman"/>
                <a:ea typeface="Times New Roman"/>
                <a:cs typeface="Times New Roman"/>
              </a:rPr>
              <a:t> </a:t>
            </a:r>
            <a:r>
              <a:rPr sz="3600" dirty="0" err="1">
                <a:latin typeface="Times New Roman"/>
                <a:ea typeface="Times New Roman"/>
                <a:cs typeface="Times New Roman"/>
              </a:rPr>
              <a:t>грамотность</a:t>
            </a:r>
            <a:r>
              <a:rPr sz="3600" dirty="0">
                <a:latin typeface="Times New Roman"/>
                <a:ea typeface="Times New Roman"/>
                <a:cs typeface="Times New Roman"/>
              </a:rPr>
              <a:t> - </a:t>
            </a:r>
            <a:r>
              <a:rPr sz="3600" dirty="0" err="1">
                <a:latin typeface="Times New Roman"/>
                <a:ea typeface="Times New Roman"/>
                <a:cs typeface="Times New Roman"/>
              </a:rPr>
              <a:t>это</a:t>
            </a:r>
            <a:r>
              <a:rPr sz="3600" dirty="0">
                <a:latin typeface="Times New Roman"/>
                <a:ea typeface="Times New Roman"/>
                <a:cs typeface="Times New Roman"/>
              </a:rPr>
              <a:t> </a:t>
            </a:r>
            <a:r>
              <a:rPr sz="3600" dirty="0" err="1">
                <a:latin typeface="Times New Roman"/>
                <a:ea typeface="Times New Roman"/>
                <a:cs typeface="Times New Roman"/>
              </a:rPr>
              <a:t>способность</a:t>
            </a:r>
            <a:r>
              <a:rPr sz="3600" dirty="0">
                <a:latin typeface="Times New Roman"/>
                <a:ea typeface="Times New Roman"/>
                <a:cs typeface="Times New Roman"/>
              </a:rPr>
              <a:t> </a:t>
            </a:r>
            <a:r>
              <a:rPr sz="3600" dirty="0" err="1">
                <a:latin typeface="Times New Roman"/>
                <a:ea typeface="Times New Roman"/>
                <a:cs typeface="Times New Roman"/>
              </a:rPr>
              <a:t>человека</a:t>
            </a:r>
            <a:r>
              <a:rPr sz="3600" dirty="0">
                <a:latin typeface="Times New Roman"/>
                <a:ea typeface="Times New Roman"/>
                <a:cs typeface="Times New Roman"/>
              </a:rPr>
              <a:t> </a:t>
            </a:r>
            <a:r>
              <a:rPr sz="3600" dirty="0" err="1">
                <a:latin typeface="Times New Roman"/>
                <a:ea typeface="Times New Roman"/>
                <a:cs typeface="Times New Roman"/>
              </a:rPr>
              <a:t>использовать</a:t>
            </a:r>
            <a:r>
              <a:rPr sz="3600" dirty="0">
                <a:latin typeface="Times New Roman"/>
                <a:ea typeface="Times New Roman"/>
                <a:cs typeface="Times New Roman"/>
              </a:rPr>
              <a:t> </a:t>
            </a:r>
            <a:r>
              <a:rPr sz="3600" dirty="0" err="1">
                <a:latin typeface="Times New Roman"/>
                <a:ea typeface="Times New Roman"/>
                <a:cs typeface="Times New Roman"/>
              </a:rPr>
              <a:t>приобретенные</a:t>
            </a:r>
            <a:r>
              <a:rPr sz="3600" dirty="0">
                <a:latin typeface="Times New Roman"/>
                <a:ea typeface="Times New Roman"/>
                <a:cs typeface="Times New Roman"/>
              </a:rPr>
              <a:t> в </a:t>
            </a:r>
            <a:r>
              <a:rPr sz="3600" dirty="0" err="1">
                <a:latin typeface="Times New Roman"/>
                <a:ea typeface="Times New Roman"/>
                <a:cs typeface="Times New Roman"/>
              </a:rPr>
              <a:t>течение</a:t>
            </a:r>
            <a:r>
              <a:rPr sz="3600" dirty="0">
                <a:latin typeface="Times New Roman"/>
                <a:ea typeface="Times New Roman"/>
                <a:cs typeface="Times New Roman"/>
              </a:rPr>
              <a:t> </a:t>
            </a:r>
            <a:r>
              <a:rPr sz="3600" dirty="0" err="1">
                <a:latin typeface="Times New Roman"/>
                <a:ea typeface="Times New Roman"/>
                <a:cs typeface="Times New Roman"/>
              </a:rPr>
              <a:t>жизни</a:t>
            </a:r>
            <a:r>
              <a:rPr sz="3600" dirty="0">
                <a:latin typeface="Times New Roman"/>
                <a:ea typeface="Times New Roman"/>
                <a:cs typeface="Times New Roman"/>
              </a:rPr>
              <a:t> </a:t>
            </a:r>
            <a:r>
              <a:rPr sz="3600" dirty="0" err="1">
                <a:latin typeface="Times New Roman"/>
                <a:ea typeface="Times New Roman"/>
                <a:cs typeface="Times New Roman"/>
              </a:rPr>
              <a:t>знания</a:t>
            </a:r>
            <a:r>
              <a:rPr sz="3600" dirty="0">
                <a:latin typeface="Times New Roman"/>
                <a:ea typeface="Times New Roman"/>
                <a:cs typeface="Times New Roman"/>
              </a:rPr>
              <a:t> </a:t>
            </a:r>
            <a:r>
              <a:rPr sz="3600" dirty="0" err="1">
                <a:latin typeface="Times New Roman"/>
                <a:ea typeface="Times New Roman"/>
                <a:cs typeface="Times New Roman"/>
              </a:rPr>
              <a:t>для</a:t>
            </a:r>
            <a:r>
              <a:rPr sz="3600" dirty="0">
                <a:latin typeface="Times New Roman"/>
                <a:ea typeface="Times New Roman"/>
                <a:cs typeface="Times New Roman"/>
              </a:rPr>
              <a:t> </a:t>
            </a:r>
            <a:r>
              <a:rPr sz="3600" dirty="0" err="1">
                <a:latin typeface="Times New Roman"/>
                <a:ea typeface="Times New Roman"/>
                <a:cs typeface="Times New Roman"/>
              </a:rPr>
              <a:t>решения</a:t>
            </a:r>
            <a:r>
              <a:rPr sz="3600" dirty="0">
                <a:latin typeface="Times New Roman"/>
                <a:ea typeface="Times New Roman"/>
                <a:cs typeface="Times New Roman"/>
              </a:rPr>
              <a:t> </a:t>
            </a:r>
            <a:r>
              <a:rPr sz="3600" dirty="0" err="1">
                <a:latin typeface="Times New Roman"/>
                <a:ea typeface="Times New Roman"/>
                <a:cs typeface="Times New Roman"/>
              </a:rPr>
              <a:t>широкого</a:t>
            </a:r>
            <a:r>
              <a:rPr sz="3600" dirty="0">
                <a:latin typeface="Times New Roman"/>
                <a:ea typeface="Times New Roman"/>
                <a:cs typeface="Times New Roman"/>
              </a:rPr>
              <a:t> </a:t>
            </a:r>
            <a:r>
              <a:rPr sz="3600" dirty="0" err="1">
                <a:latin typeface="Times New Roman"/>
                <a:ea typeface="Times New Roman"/>
                <a:cs typeface="Times New Roman"/>
              </a:rPr>
              <a:t>диапазона</a:t>
            </a:r>
            <a:r>
              <a:rPr sz="3600" dirty="0">
                <a:latin typeface="Times New Roman"/>
                <a:ea typeface="Times New Roman"/>
                <a:cs typeface="Times New Roman"/>
              </a:rPr>
              <a:t> </a:t>
            </a:r>
            <a:r>
              <a:rPr sz="3600" dirty="0" err="1">
                <a:latin typeface="Times New Roman"/>
                <a:ea typeface="Times New Roman"/>
                <a:cs typeface="Times New Roman"/>
              </a:rPr>
              <a:t>жизненных</a:t>
            </a:r>
            <a:r>
              <a:rPr sz="3600" dirty="0">
                <a:latin typeface="Times New Roman"/>
                <a:ea typeface="Times New Roman"/>
                <a:cs typeface="Times New Roman"/>
              </a:rPr>
              <a:t> </a:t>
            </a:r>
            <a:r>
              <a:rPr sz="3600" dirty="0" err="1">
                <a:latin typeface="Times New Roman"/>
                <a:ea typeface="Times New Roman"/>
                <a:cs typeface="Times New Roman"/>
              </a:rPr>
              <a:t>задач</a:t>
            </a:r>
            <a:r>
              <a:rPr sz="3600" dirty="0">
                <a:latin typeface="Times New Roman"/>
                <a:ea typeface="Times New Roman"/>
                <a:cs typeface="Times New Roman"/>
              </a:rPr>
              <a:t> в </a:t>
            </a:r>
            <a:r>
              <a:rPr sz="3600" dirty="0" err="1">
                <a:latin typeface="Times New Roman"/>
                <a:ea typeface="Times New Roman"/>
                <a:cs typeface="Times New Roman"/>
              </a:rPr>
              <a:t>различных</a:t>
            </a:r>
            <a:r>
              <a:rPr sz="3600" dirty="0">
                <a:latin typeface="Times New Roman"/>
                <a:ea typeface="Times New Roman"/>
                <a:cs typeface="Times New Roman"/>
              </a:rPr>
              <a:t> </a:t>
            </a:r>
            <a:r>
              <a:rPr sz="3600" dirty="0" err="1">
                <a:latin typeface="Times New Roman"/>
                <a:ea typeface="Times New Roman"/>
                <a:cs typeface="Times New Roman"/>
              </a:rPr>
              <a:t>сферах</a:t>
            </a:r>
            <a:r>
              <a:rPr sz="3600" dirty="0">
                <a:latin typeface="Times New Roman"/>
                <a:ea typeface="Times New Roman"/>
                <a:cs typeface="Times New Roman"/>
              </a:rPr>
              <a:t> </a:t>
            </a:r>
            <a:r>
              <a:rPr sz="3600" dirty="0" err="1">
                <a:latin typeface="Times New Roman"/>
                <a:ea typeface="Times New Roman"/>
                <a:cs typeface="Times New Roman"/>
              </a:rPr>
              <a:t>человеческой</a:t>
            </a:r>
            <a:r>
              <a:rPr sz="3600" dirty="0">
                <a:latin typeface="Times New Roman"/>
                <a:ea typeface="Times New Roman"/>
                <a:cs typeface="Times New Roman"/>
              </a:rPr>
              <a:t> </a:t>
            </a:r>
            <a:r>
              <a:rPr sz="3600" dirty="0" err="1">
                <a:latin typeface="Times New Roman"/>
                <a:ea typeface="Times New Roman"/>
                <a:cs typeface="Times New Roman"/>
              </a:rPr>
              <a:t>деятельности</a:t>
            </a:r>
            <a:r>
              <a:rPr sz="3600" dirty="0">
                <a:latin typeface="Times New Roman"/>
                <a:ea typeface="Times New Roman"/>
                <a:cs typeface="Times New Roman"/>
              </a:rPr>
              <a:t>, </a:t>
            </a:r>
            <a:r>
              <a:rPr sz="3600" dirty="0" err="1">
                <a:latin typeface="Times New Roman"/>
                <a:ea typeface="Times New Roman"/>
                <a:cs typeface="Times New Roman"/>
              </a:rPr>
              <a:t>общения</a:t>
            </a:r>
            <a:r>
              <a:rPr sz="3600" dirty="0">
                <a:latin typeface="Times New Roman"/>
                <a:ea typeface="Times New Roman"/>
                <a:cs typeface="Times New Roman"/>
              </a:rPr>
              <a:t> и </a:t>
            </a:r>
            <a:r>
              <a:rPr sz="3600" dirty="0" err="1">
                <a:latin typeface="Times New Roman"/>
                <a:ea typeface="Times New Roman"/>
                <a:cs typeface="Times New Roman"/>
              </a:rPr>
              <a:t>социальных</a:t>
            </a:r>
            <a:r>
              <a:rPr sz="3600" dirty="0">
                <a:latin typeface="Times New Roman"/>
                <a:ea typeface="Times New Roman"/>
                <a:cs typeface="Times New Roman"/>
              </a:rPr>
              <a:t> </a:t>
            </a:r>
            <a:r>
              <a:rPr sz="3600" dirty="0" err="1">
                <a:latin typeface="Times New Roman"/>
                <a:ea typeface="Times New Roman"/>
                <a:cs typeface="Times New Roman"/>
              </a:rPr>
              <a:t>отношений</a:t>
            </a:r>
            <a:r>
              <a:rPr sz="3600" dirty="0">
                <a:latin typeface="Times New Roman"/>
                <a:ea typeface="Times New Roman"/>
                <a:cs typeface="Times New Roman"/>
              </a:rPr>
              <a:t>. </a:t>
            </a:r>
            <a:r>
              <a:rPr sz="2800" dirty="0"/>
              <a:t/>
            </a:r>
            <a:br>
              <a:rPr sz="2800" dirty="0"/>
            </a:br>
            <a:endParaRPr sz="2800" dirty="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FAD1395C-0C24-CA78-3B18-D63CEA6ABA98}"/>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A3E88C6C-A7F1-40EA-247A-94E469BE0496}"/>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lang="ru-RU" sz="32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Ответ: </a:t>
            </a:r>
            <a:r>
              <a:rPr lang="ru-RU"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тополь. Так как плечо силы сопротивления, действующей на тополь со стороны земли, намного больше, чем плечо силы со стороны ветра, то рычаг (ствол и корень) при сильном ветре выйдет из равновесия и тополь упадёт, дерево будет вырвано с корнем.</a:t>
            </a:r>
            <a:r>
              <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lang="ru-RU" sz="3200" dirty="0"/>
          </a:p>
        </p:txBody>
      </p:sp>
    </p:spTree>
    <p:extLst>
      <p:ext uri="{BB962C8B-B14F-4D97-AF65-F5344CB8AC3E}">
        <p14:creationId xmlns:p14="http://schemas.microsoft.com/office/powerpoint/2010/main" val="27467976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E07B0483-5989-204A-467A-55C5A4C254BC}"/>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D5382D08-B5F0-0BD2-6B92-B8865BD5C73C}"/>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lang="ru-RU"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таких задач на уроках, позволяет создать необходимые условия ориентирования в новой ситуации, решения практической задачи. Это способствует формированию  функциональной грамотности</a:t>
            </a:r>
            <a:r>
              <a:rPr lang="ru-RU" sz="3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3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учащихся</a:t>
            </a:r>
            <a:r>
              <a:rPr lang="ru-RU"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lang="ru-RU" dirty="0"/>
          </a:p>
        </p:txBody>
      </p:sp>
    </p:spTree>
    <p:extLst>
      <p:ext uri="{BB962C8B-B14F-4D97-AF65-F5344CB8AC3E}">
        <p14:creationId xmlns:p14="http://schemas.microsoft.com/office/powerpoint/2010/main" val="18183429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GroupShape 116"/>
        <p:cNvGrpSpPr/>
        <p:nvPr/>
      </p:nvGrpSpPr>
      <p:grpSpPr>
        <a:xfrm>
          <a:off x="0" y="0"/>
          <a:ext cx="0" cy="0"/>
          <a:chOff x="0" y="0"/>
          <a:chExt cx="0" cy="0"/>
        </a:xfrm>
      </p:grpSpPr>
      <p:sp>
        <p:nvSpPr>
          <p:cNvPr id="117" name="Shape 11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sz="5400" b="1">
                <a:latin typeface="Times New Roman"/>
                <a:ea typeface="Times New Roman"/>
                <a:cs typeface="Times New Roman"/>
              </a:rPr>
              <a:t>Задания для формирования естественнонаучной грамотности учащихся на уроках физики</a:t>
            </a:r>
            <a:r>
              <a:t/>
            </a:r>
            <a:br/>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GroupShape 118"/>
        <p:cNvGrpSpPr/>
        <p:nvPr/>
      </p:nvGrpSpPr>
      <p:grpSpPr>
        <a:xfrm>
          <a:off x="0" y="0"/>
          <a:ext cx="0" cy="0"/>
          <a:chOff x="0" y="0"/>
          <a:chExt cx="0" cy="0"/>
        </a:xfrm>
      </p:grpSpPr>
      <p:sp>
        <p:nvSpPr>
          <p:cNvPr id="119" name="Shape 11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3600" b="1"/>
              <a:t>Задание «Тесто»</a:t>
            </a:r>
            <a:r>
              <a:rPr sz="3600"/>
              <a:t/>
            </a:r>
            <a:br>
              <a:rPr sz="3600"/>
            </a:br>
            <a:r>
              <a:rPr sz="3600"/>
              <a:t>Чтобы сделать тесто для хлеба, повар смешивает муку, воду, соль и дрожжи. После смешивания тесто помещается в контейнер на  несколько часов для запуска процесса брожения. В процессе брожения в тесте происходит химическое изменение: дрожжи (одноклеточные грибы) помогают трансформировать крахмал и сахар в муке в углекислый газ и алкоголь.</a:t>
            </a:r>
            <a:br>
              <a:rPr sz="3600"/>
            </a:br>
            <a:endParaRPr sz="36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GroupShape 120"/>
        <p:cNvGrpSpPr/>
        <p:nvPr/>
      </p:nvGrpSpPr>
      <p:grpSpPr>
        <a:xfrm>
          <a:off x="0" y="0"/>
          <a:ext cx="0" cy="0"/>
          <a:chOff x="0" y="0"/>
          <a:chExt cx="0" cy="0"/>
        </a:xfrm>
      </p:grpSpPr>
      <p:sp>
        <p:nvSpPr>
          <p:cNvPr id="121" name="Shape 12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algn="l"/>
            <a:r>
              <a:rPr sz="3600" b="1"/>
              <a:t>Вопрос 1:  </a:t>
            </a:r>
            <a:r>
              <a:rPr sz="3600"/>
              <a:t/>
            </a:r>
            <a:br>
              <a:rPr sz="3600"/>
            </a:br>
            <a:r>
              <a:rPr sz="3600"/>
              <a:t>Брожение является причиной поднятия теста. Почему тесто поднимается?</a:t>
            </a:r>
            <a:br>
              <a:rPr sz="3600"/>
            </a:br>
            <a:r>
              <a:rPr sz="3600" b="1"/>
              <a:t>А.</a:t>
            </a:r>
            <a:r>
              <a:rPr sz="3600"/>
              <a:t> Тесто поднимается, потому что производится алкоголь и превращается в газ.</a:t>
            </a:r>
            <a:br>
              <a:rPr sz="3600"/>
            </a:br>
            <a:r>
              <a:rPr sz="3600" b="1"/>
              <a:t>В.</a:t>
            </a:r>
            <a:r>
              <a:rPr sz="3600"/>
              <a:t> Тесто поднимается, потому что в нем размножаются одноклеточные грибы.</a:t>
            </a:r>
            <a:br>
              <a:rPr sz="3600"/>
            </a:br>
            <a:r>
              <a:rPr sz="3600" b="1"/>
              <a:t>С.</a:t>
            </a:r>
            <a:r>
              <a:rPr sz="3600"/>
              <a:t> Тесто поднимается, потому что в нем вырабатывается углекислый газ.</a:t>
            </a:r>
            <a:br>
              <a:rPr sz="3600"/>
            </a:br>
            <a:r>
              <a:rPr sz="3600" b="1"/>
              <a:t>Д.</a:t>
            </a:r>
            <a:r>
              <a:rPr sz="3600"/>
              <a:t> Тесто поднимается, потому что брожение превращает воду в пар</a:t>
            </a:r>
            <a:endParaRPr sz="36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GroupShape 122"/>
        <p:cNvGrpSpPr/>
        <p:nvPr/>
      </p:nvGrpSpPr>
      <p:grpSpPr>
        <a:xfrm>
          <a:off x="0" y="0"/>
          <a:ext cx="0" cy="0"/>
          <a:chOff x="0" y="0"/>
          <a:chExt cx="0" cy="0"/>
        </a:xfrm>
      </p:grpSpPr>
      <p:sp>
        <p:nvSpPr>
          <p:cNvPr id="123" name="Shape 123"/>
          <p:cNvSpPr txBox="1">
            <a:spLocks noGrp="1"/>
          </p:cNvSpPr>
          <p:nvPr>
            <p:ph type="title"/>
          </p:nvPr>
        </p:nvSpPr>
        <p:spPr>
          <a:xfrm>
            <a:off x="457200" y="274638"/>
            <a:ext cx="8229600"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a:t>
            </a:r>
            <a:r>
              <a:rPr sz="6000">
                <a:latin typeface="Times New Roman"/>
                <a:ea typeface="Times New Roman"/>
                <a:cs typeface="Times New Roman"/>
              </a:rPr>
              <a:t> </a:t>
            </a:r>
            <a:r>
              <a:rPr sz="6000" b="1">
                <a:latin typeface="Times New Roman"/>
                <a:ea typeface="Times New Roman"/>
                <a:cs typeface="Times New Roman"/>
              </a:rPr>
              <a:t>C</a:t>
            </a:r>
            <a:endParaRPr sz="60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GroupShape 124"/>
        <p:cNvGrpSpPr/>
        <p:nvPr/>
      </p:nvGrpSpPr>
      <p:grpSpPr>
        <a:xfrm>
          <a:off x="0" y="0"/>
          <a:ext cx="0" cy="0"/>
          <a:chOff x="0" y="0"/>
          <a:chExt cx="0" cy="0"/>
        </a:xfrm>
      </p:grpSpPr>
      <p:sp>
        <p:nvSpPr>
          <p:cNvPr id="125" name="Shape 12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a:t>Вопрос 2:</a:t>
            </a:r>
            <a:r>
              <a:t>  </a:t>
            </a:r>
            <a:br/>
            <a:r>
              <a:t>Через несколько часов после замешивания теста повар взвешивает его и видит, что его вес  уменьшился. Вес теста одинаков в начале каждого из четырех экспериментов, показанных ниже. Какие  </a:t>
            </a:r>
            <a:r>
              <a:rPr b="1"/>
              <a:t>два </a:t>
            </a:r>
            <a:r>
              <a:t>эксперимента повар должен сравнить для проверки того, являются ли </a:t>
            </a:r>
            <a:r>
              <a:rPr b="1"/>
              <a:t>дрожжи </a:t>
            </a:r>
            <a:r>
              <a:t>причиной уменьшения веса?</a:t>
            </a:r>
            <a:br/>
            <a:endParaRPr>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GroupShape 126"/>
        <p:cNvGrpSpPr/>
        <p:nvPr/>
      </p:nvGrpSpPr>
      <p:grpSpPr>
        <a:xfrm>
          <a:off x="0" y="0"/>
          <a:ext cx="0" cy="0"/>
          <a:chOff x="0" y="0"/>
          <a:chExt cx="0" cy="0"/>
        </a:xfrm>
      </p:grpSpPr>
      <p:sp>
        <p:nvSpPr>
          <p:cNvPr id="127" name="Shape 12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endParaRPr/>
          </a:p>
        </p:txBody>
      </p:sp>
      <p:pic>
        <p:nvPicPr>
          <p:cNvPr id="129" name="Shape 129"/>
          <p:cNvPicPr/>
          <p:nvPr/>
        </p:nvPicPr>
        <p:blipFill>
          <a:blip r:embed="rId2"/>
          <a:stretch/>
        </p:blipFill>
        <p:spPr>
          <a:xfrm>
            <a:off x="228600" y="76200"/>
            <a:ext cx="8686800" cy="6019800"/>
          </a:xfrm>
          <a:prstGeom prst="rect">
            <a:avLst/>
          </a:prstGeom>
          <a:ln w="9525">
            <a:noFill/>
            <a:headEnd type="none" w="med" len="med"/>
            <a:tailEnd type="none" w="med" len="me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GroupShape 130"/>
        <p:cNvGrpSpPr/>
        <p:nvPr/>
      </p:nvGrpSpPr>
      <p:grpSpPr>
        <a:xfrm>
          <a:off x="0" y="0"/>
          <a:ext cx="0" cy="0"/>
          <a:chOff x="0" y="0"/>
          <a:chExt cx="0" cy="0"/>
        </a:xfrm>
      </p:grpSpPr>
      <p:sp>
        <p:nvSpPr>
          <p:cNvPr id="131" name="Shape 13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А.</a:t>
            </a:r>
            <a:r>
              <a:t> Повар должен сравнить эксперименты 1 и 2.</a:t>
            </a:r>
            <a:br/>
            <a:r>
              <a:rPr b="1"/>
              <a:t>В.</a:t>
            </a:r>
            <a:r>
              <a:t> Повар должен сравнить эксперименты 1 и 3.</a:t>
            </a:r>
            <a:br/>
            <a:r>
              <a:rPr b="1"/>
              <a:t>С.</a:t>
            </a:r>
            <a:r>
              <a:t> Повар должен сравнить эксперименты 2 и 4.</a:t>
            </a:r>
            <a:br/>
            <a:r>
              <a:rPr b="1"/>
              <a:t>Д.</a:t>
            </a:r>
            <a:r>
              <a:t> Повар должен сравнить эксперименты 3 и 4</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GroupShape 132"/>
        <p:cNvGrpSpPr/>
        <p:nvPr/>
      </p:nvGrpSpPr>
      <p:grpSpPr>
        <a:xfrm>
          <a:off x="0" y="0"/>
          <a:ext cx="0" cy="0"/>
          <a:chOff x="0" y="0"/>
          <a:chExt cx="0" cy="0"/>
        </a:xfrm>
      </p:grpSpPr>
      <p:sp>
        <p:nvSpPr>
          <p:cNvPr id="133" name="Shape 13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D</a:t>
            </a:r>
            <a:endParaRPr sz="6000">
              <a:latin typeface="Times New Roman"/>
              <a:ea typeface="Times New Roman"/>
              <a:cs typeface="Times New Roman"/>
            </a:endParaRPr>
          </a:p>
        </p:txBody>
      </p:sp>
    </p:spTree>
    <p:extLst>
      <p:ext uri="{BB962C8B-B14F-4D97-AF65-F5344CB8AC3E}">
        <p14:creationId xmlns:p14="http://schemas.microsoft.com/office/powerpoint/2010/main" val="3509217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GroupShape 108"/>
        <p:cNvGrpSpPr/>
        <p:nvPr/>
      </p:nvGrpSpPr>
      <p:grpSpPr>
        <a:xfrm>
          <a:off x="0" y="0"/>
          <a:ext cx="0" cy="0"/>
          <a:chOff x="0" y="0"/>
          <a:chExt cx="0" cy="0"/>
        </a:xfrm>
      </p:grpSpPr>
      <p:sp>
        <p:nvSpPr>
          <p:cNvPr id="109" name="Shape 10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3200">
                <a:latin typeface="Times New Roman"/>
                <a:ea typeface="Times New Roman"/>
                <a:cs typeface="Times New Roman"/>
              </a:rPr>
              <a:t>Формирование функциональной грамотности позволит решить ряд задач: </a:t>
            </a:r>
            <a:br>
              <a:rPr sz="3200">
                <a:latin typeface="Times New Roman"/>
                <a:ea typeface="Times New Roman"/>
                <a:cs typeface="Times New Roman"/>
              </a:rPr>
            </a:br>
            <a:r>
              <a:rPr sz="3200">
                <a:latin typeface="Times New Roman"/>
                <a:ea typeface="Times New Roman"/>
                <a:cs typeface="Times New Roman"/>
              </a:rPr>
              <a:t>оценивать уровень предметных знаний и умений; </a:t>
            </a:r>
            <a:br>
              <a:rPr sz="3200">
                <a:latin typeface="Times New Roman"/>
                <a:ea typeface="Times New Roman"/>
                <a:cs typeface="Times New Roman"/>
              </a:rPr>
            </a:br>
            <a:r>
              <a:rPr sz="3200">
                <a:latin typeface="Times New Roman"/>
                <a:ea typeface="Times New Roman"/>
                <a:cs typeface="Times New Roman"/>
              </a:rPr>
              <a:t>оценить уровень развития общеучебных умений и навыков; </a:t>
            </a:r>
            <a:br>
              <a:rPr sz="3200">
                <a:latin typeface="Times New Roman"/>
                <a:ea typeface="Times New Roman"/>
                <a:cs typeface="Times New Roman"/>
              </a:rPr>
            </a:br>
            <a:r>
              <a:rPr sz="3200">
                <a:latin typeface="Times New Roman"/>
                <a:ea typeface="Times New Roman"/>
                <a:cs typeface="Times New Roman"/>
              </a:rPr>
              <a:t>оценить способность самостоятельно приобретать знания и выбирать способы деятельности, необходимые для успешной адаптации в современном мире, т.е. результативно действовать в нестандартных ситуациях; </a:t>
            </a:r>
            <a:br>
              <a:rPr sz="3200">
                <a:latin typeface="Times New Roman"/>
                <a:ea typeface="Times New Roman"/>
                <a:cs typeface="Times New Roman"/>
              </a:rPr>
            </a:br>
            <a:r>
              <a:rPr sz="3200">
                <a:latin typeface="Times New Roman"/>
                <a:ea typeface="Times New Roman"/>
                <a:cs typeface="Times New Roman"/>
              </a:rPr>
              <a:t>формировать познавательный интерес через развитие исследовательской компетенции</a:t>
            </a:r>
            <a:br>
              <a:rPr sz="3200">
                <a:latin typeface="Times New Roman"/>
                <a:ea typeface="Times New Roman"/>
                <a:cs typeface="Times New Roman"/>
              </a:rPr>
            </a:br>
            <a:endParaRPr sz="32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GroupShape 134"/>
        <p:cNvGrpSpPr/>
        <p:nvPr/>
      </p:nvGrpSpPr>
      <p:grpSpPr>
        <a:xfrm>
          <a:off x="0" y="0"/>
          <a:ext cx="0" cy="0"/>
          <a:chOff x="0" y="0"/>
          <a:chExt cx="0" cy="0"/>
        </a:xfrm>
      </p:grpSpPr>
      <p:sp>
        <p:nvSpPr>
          <p:cNvPr id="135" name="Shape 13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3: </a:t>
            </a:r>
            <a:r>
              <a:t>Когда поднятое (забродившее) тесто помещают в духовку для выпекания, скопления газов и  паров в тесте увеличиваются в размере. Почему скопления газов и паров увеличиваются при нагревании?</a:t>
            </a:r>
            <a:br/>
            <a:endParaRPr>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GroupShape 136"/>
        <p:cNvGrpSpPr/>
        <p:nvPr/>
      </p:nvGrpSpPr>
      <p:grpSpPr>
        <a:xfrm>
          <a:off x="0" y="0"/>
          <a:ext cx="0" cy="0"/>
          <a:chOff x="0" y="0"/>
          <a:chExt cx="0" cy="0"/>
        </a:xfrm>
      </p:grpSpPr>
      <p:sp>
        <p:nvSpPr>
          <p:cNvPr id="137" name="Shape 13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b="1">
                <a:latin typeface="Times New Roman"/>
                <a:ea typeface="Times New Roman"/>
                <a:cs typeface="Times New Roman"/>
              </a:rPr>
              <a:t>А. </a:t>
            </a:r>
            <a:r>
              <a:rPr>
                <a:latin typeface="Times New Roman"/>
                <a:ea typeface="Times New Roman"/>
                <a:cs typeface="Times New Roman"/>
              </a:rPr>
              <a:t>Их молекулы становятся больше. </a:t>
            </a:r>
            <a:br>
              <a:rPr>
                <a:latin typeface="Times New Roman"/>
                <a:ea typeface="Times New Roman"/>
                <a:cs typeface="Times New Roman"/>
              </a:rPr>
            </a:br>
            <a:r>
              <a:rPr b="1">
                <a:latin typeface="Times New Roman"/>
                <a:ea typeface="Times New Roman"/>
                <a:cs typeface="Times New Roman"/>
              </a:rPr>
              <a:t>С. </a:t>
            </a:r>
            <a:r>
              <a:rPr>
                <a:latin typeface="Times New Roman"/>
                <a:ea typeface="Times New Roman"/>
                <a:cs typeface="Times New Roman"/>
              </a:rPr>
              <a:t>Число их молекул увеличивается.</a:t>
            </a:r>
            <a:br>
              <a:rPr>
                <a:latin typeface="Times New Roman"/>
                <a:ea typeface="Times New Roman"/>
                <a:cs typeface="Times New Roman"/>
              </a:rPr>
            </a:br>
            <a:r>
              <a:rPr b="1">
                <a:latin typeface="Times New Roman"/>
                <a:ea typeface="Times New Roman"/>
                <a:cs typeface="Times New Roman"/>
              </a:rPr>
              <a:t>Д. </a:t>
            </a:r>
            <a:r>
              <a:rPr>
                <a:latin typeface="Times New Roman"/>
                <a:ea typeface="Times New Roman"/>
                <a:cs typeface="Times New Roman"/>
              </a:rPr>
              <a:t>Их молекулы реже сталкиваются. </a:t>
            </a:r>
            <a:br>
              <a:rPr>
                <a:latin typeface="Times New Roman"/>
                <a:ea typeface="Times New Roman"/>
                <a:cs typeface="Times New Roman"/>
              </a:rPr>
            </a:br>
            <a:r>
              <a:rPr b="1">
                <a:latin typeface="Times New Roman"/>
                <a:ea typeface="Times New Roman"/>
                <a:cs typeface="Times New Roman"/>
              </a:rPr>
              <a:t>В. </a:t>
            </a:r>
            <a:r>
              <a:rPr>
                <a:latin typeface="Times New Roman"/>
                <a:ea typeface="Times New Roman"/>
                <a:cs typeface="Times New Roman"/>
              </a:rPr>
              <a:t>Их молекулы двигаются быстрее</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GroupShape 138"/>
        <p:cNvGrpSpPr/>
        <p:nvPr/>
      </p:nvGrpSpPr>
      <p:grpSpPr>
        <a:xfrm>
          <a:off x="0" y="0"/>
          <a:ext cx="0" cy="0"/>
          <a:chOff x="0" y="0"/>
          <a:chExt cx="0" cy="0"/>
        </a:xfrm>
      </p:grpSpPr>
      <p:sp>
        <p:nvSpPr>
          <p:cNvPr id="139" name="Shape 13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a:t>
            </a:r>
            <a:r>
              <a:rPr sz="6000">
                <a:latin typeface="Times New Roman"/>
                <a:ea typeface="Times New Roman"/>
                <a:cs typeface="Times New Roman"/>
              </a:rPr>
              <a:t> </a:t>
            </a:r>
            <a:r>
              <a:rPr sz="6000" b="1">
                <a:latin typeface="Times New Roman"/>
                <a:ea typeface="Times New Roman"/>
                <a:cs typeface="Times New Roman"/>
              </a:rPr>
              <a:t>B</a:t>
            </a:r>
            <a:endParaRPr sz="60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GroupShape 140"/>
        <p:cNvGrpSpPr/>
        <p:nvPr/>
      </p:nvGrpSpPr>
      <p:grpSpPr>
        <a:xfrm>
          <a:off x="0" y="0"/>
          <a:ext cx="0" cy="0"/>
          <a:chOff x="0" y="0"/>
          <a:chExt cx="0" cy="0"/>
        </a:xfrm>
      </p:grpSpPr>
      <p:sp>
        <p:nvSpPr>
          <p:cNvPr id="141" name="Shape 14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t>Петя и Ваня решили провести эксперимент. Петя измерил температуру воздуха в комнате, взял освежитель воздуха и распылил его, находясь в дальнем углу комнаты. Ваня, находясь в противоположном углу, в это же время включил секундомер. Когда Ваня почувствовал запах освежителя, то отключил секундомер. После этого друзья хорошо проветрили комнату.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GroupShape 142"/>
        <p:cNvGrpSpPr/>
        <p:nvPr/>
      </p:nvGrpSpPr>
      <p:grpSpPr>
        <a:xfrm>
          <a:off x="0" y="0"/>
          <a:ext cx="0" cy="0"/>
          <a:chOff x="0" y="0"/>
          <a:chExt cx="0" cy="0"/>
        </a:xfrm>
      </p:grpSpPr>
      <p:sp>
        <p:nvSpPr>
          <p:cNvPr id="143" name="Shape 14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t>Петя опять замерил температуру – она оказалась ниже температуры воздуха в комнате во время первого эксперимента. Повторив все те же действия, что и в предыдущем случае, друзья получили другое время.</a:t>
            </a:r>
            <a:br/>
            <a:endParaRPr>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GroupShape 144"/>
        <p:cNvGrpSpPr/>
        <p:nvPr/>
      </p:nvGrpSpPr>
      <p:grpSpPr>
        <a:xfrm>
          <a:off x="0" y="0"/>
          <a:ext cx="0" cy="0"/>
          <a:chOff x="0" y="0"/>
          <a:chExt cx="0" cy="0"/>
        </a:xfrm>
      </p:grpSpPr>
      <p:sp>
        <p:nvSpPr>
          <p:cNvPr id="145" name="Shape 14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pPr algn="l"/>
            <a:r>
              <a:rPr sz="3600" b="1">
                <a:latin typeface="Times New Roman"/>
                <a:ea typeface="Times New Roman"/>
                <a:cs typeface="Times New Roman"/>
              </a:rPr>
              <a:t>Вопрос 1:</a:t>
            </a:r>
            <a:r>
              <a:rPr sz="3600">
                <a:latin typeface="Times New Roman"/>
                <a:ea typeface="Times New Roman"/>
                <a:cs typeface="Times New Roman"/>
              </a:rPr>
              <a:t/>
            </a:r>
            <a:br>
              <a:rPr sz="3600">
                <a:latin typeface="Times New Roman"/>
                <a:ea typeface="Times New Roman"/>
                <a:cs typeface="Times New Roman"/>
              </a:rPr>
            </a:br>
            <a:r>
              <a:rPr sz="3600">
                <a:latin typeface="Times New Roman"/>
                <a:ea typeface="Times New Roman"/>
                <a:cs typeface="Times New Roman"/>
              </a:rPr>
              <a:t>Выберите верное утверждение</a:t>
            </a:r>
            <a:br>
              <a:rPr sz="3600">
                <a:latin typeface="Times New Roman"/>
                <a:ea typeface="Times New Roman"/>
                <a:cs typeface="Times New Roman"/>
              </a:rPr>
            </a:br>
            <a:r>
              <a:rPr sz="3600" b="1">
                <a:latin typeface="Times New Roman"/>
                <a:ea typeface="Times New Roman"/>
                <a:cs typeface="Times New Roman"/>
              </a:rPr>
              <a:t>А.</a:t>
            </a:r>
            <a:r>
              <a:rPr sz="3600">
                <a:latin typeface="Times New Roman"/>
                <a:ea typeface="Times New Roman"/>
                <a:cs typeface="Times New Roman"/>
              </a:rPr>
              <a:t> Друзья изучали зависимость скорости распространения запаха освежителя воздуха от агрегатного состояния вещества</a:t>
            </a:r>
            <a:br>
              <a:rPr sz="3600">
                <a:latin typeface="Times New Roman"/>
                <a:ea typeface="Times New Roman"/>
                <a:cs typeface="Times New Roman"/>
              </a:rPr>
            </a:br>
            <a:r>
              <a:rPr sz="3600" b="1">
                <a:latin typeface="Times New Roman"/>
                <a:ea typeface="Times New Roman"/>
                <a:cs typeface="Times New Roman"/>
              </a:rPr>
              <a:t>В.</a:t>
            </a:r>
            <a:r>
              <a:rPr sz="3600">
                <a:latin typeface="Times New Roman"/>
                <a:ea typeface="Times New Roman"/>
                <a:cs typeface="Times New Roman"/>
              </a:rPr>
              <a:t> Друзья изучали зависимость скорости распространения запаха от температуры воздуха в комнате.</a:t>
            </a:r>
            <a:br>
              <a:rPr sz="3600">
                <a:latin typeface="Times New Roman"/>
                <a:ea typeface="Times New Roman"/>
                <a:cs typeface="Times New Roman"/>
              </a:rPr>
            </a:br>
            <a:r>
              <a:rPr sz="3600" b="1">
                <a:latin typeface="Times New Roman"/>
                <a:ea typeface="Times New Roman"/>
                <a:cs typeface="Times New Roman"/>
              </a:rPr>
              <a:t>С.</a:t>
            </a:r>
            <a:r>
              <a:rPr sz="3600">
                <a:latin typeface="Times New Roman"/>
                <a:ea typeface="Times New Roman"/>
                <a:cs typeface="Times New Roman"/>
              </a:rPr>
              <a:t> Расстояние, на которое распространялся запах освежителя воздуха в ходе двух экспериментов, менялось.</a:t>
            </a:r>
            <a:br>
              <a:rPr sz="3600">
                <a:latin typeface="Times New Roman"/>
                <a:ea typeface="Times New Roman"/>
                <a:cs typeface="Times New Roman"/>
              </a:rPr>
            </a:br>
            <a:r>
              <a:rPr sz="3600" b="1">
                <a:latin typeface="Times New Roman"/>
                <a:ea typeface="Times New Roman"/>
                <a:cs typeface="Times New Roman"/>
              </a:rPr>
              <a:t>Д.</a:t>
            </a:r>
            <a:r>
              <a:rPr sz="3600">
                <a:latin typeface="Times New Roman"/>
                <a:ea typeface="Times New Roman"/>
                <a:cs typeface="Times New Roman"/>
              </a:rPr>
              <a:t> При уменьшении температуры воздуха в комнате скорость распространения запаха возрастает.</a:t>
            </a:r>
            <a:r>
              <a:t/>
            </a:r>
            <a:br/>
            <a:endParaRPr>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GroupShape 146"/>
        <p:cNvGrpSpPr/>
        <p:nvPr/>
      </p:nvGrpSpPr>
      <p:grpSpPr>
        <a:xfrm>
          <a:off x="0" y="0"/>
          <a:ext cx="0" cy="0"/>
          <a:chOff x="0" y="0"/>
          <a:chExt cx="0" cy="0"/>
        </a:xfrm>
      </p:grpSpPr>
      <p:sp>
        <p:nvSpPr>
          <p:cNvPr id="147" name="Shape 14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В</a:t>
            </a:r>
            <a:r>
              <a:rPr sz="6000">
                <a:latin typeface="Times New Roman"/>
                <a:ea typeface="Times New Roman"/>
                <a:cs typeface="Times New Roman"/>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GroupShape 148"/>
        <p:cNvGrpSpPr/>
        <p:nvPr/>
      </p:nvGrpSpPr>
      <p:grpSpPr>
        <a:xfrm>
          <a:off x="0" y="0"/>
          <a:ext cx="0" cy="0"/>
          <a:chOff x="0" y="0"/>
          <a:chExt cx="0" cy="0"/>
        </a:xfrm>
      </p:grpSpPr>
      <p:sp>
        <p:nvSpPr>
          <p:cNvPr id="149" name="Shape 14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sz="3600" b="1"/>
              <a:t>Вопрос 2:</a:t>
            </a:r>
            <a:r>
              <a:rPr sz="3600"/>
              <a:t/>
            </a:r>
            <a:br>
              <a:rPr sz="3600"/>
            </a:br>
            <a:r>
              <a:rPr sz="3600"/>
              <a:t>Опять проветрив комнату и замерив температуру, ребята поменяли освежитель воздуха на мамины духи. Температура воздуха для третьего эксперимента была такой же, как и во втором эксперименте. Проделав те же действия, друзья получили новое время распространения запаха. Для того, чтобы определить, какой запах распространяется быстрее, Петя предложил сравнить результаты первого и третьего экспериментов, а Ваня – второго и третьего экспериментов. Кто из ребят прав? Поясните свой ответ.</a:t>
            </a:r>
            <a:br>
              <a:rPr sz="3600"/>
            </a:br>
            <a:endParaRPr sz="36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GroupShape 150"/>
        <p:cNvGrpSpPr/>
        <p:nvPr/>
      </p:nvGrpSpPr>
      <p:grpSpPr>
        <a:xfrm>
          <a:off x="0" y="0"/>
          <a:ext cx="0" cy="0"/>
          <a:chOff x="0" y="0"/>
          <a:chExt cx="0" cy="0"/>
        </a:xfrm>
      </p:grpSpPr>
      <p:sp>
        <p:nvSpPr>
          <p:cNvPr id="151" name="Shape 151"/>
          <p:cNvSpPr txBox="1">
            <a:spLocks noGrp="1"/>
          </p:cNvSpPr>
          <p:nvPr>
            <p:ph type="title"/>
          </p:nvPr>
        </p:nvSpPr>
        <p:spPr>
          <a:xfrm>
            <a:off x="76200" y="609600"/>
            <a:ext cx="9067800" cy="62484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dirty="0"/>
              <a:t/>
            </a:r>
            <a:br>
              <a:rPr b="1" dirty="0"/>
            </a:br>
            <a:r>
              <a:rPr b="1" dirty="0" err="1"/>
              <a:t>Ответ</a:t>
            </a:r>
            <a:r>
              <a:rPr b="1" dirty="0"/>
              <a:t>:</a:t>
            </a:r>
            <a:r>
              <a:rPr dirty="0"/>
              <a:t> </a:t>
            </a:r>
            <a:r>
              <a:rPr dirty="0" err="1"/>
              <a:t>Ваня</a:t>
            </a:r>
            <a:r>
              <a:rPr dirty="0"/>
              <a:t>.  </a:t>
            </a:r>
            <a:r>
              <a:rPr dirty="0" err="1"/>
              <a:t>Для</a:t>
            </a:r>
            <a:r>
              <a:rPr dirty="0"/>
              <a:t> </a:t>
            </a:r>
            <a:r>
              <a:rPr dirty="0" err="1"/>
              <a:t>того</a:t>
            </a:r>
            <a:r>
              <a:rPr dirty="0"/>
              <a:t>, </a:t>
            </a:r>
            <a:r>
              <a:rPr dirty="0" err="1"/>
              <a:t>чтобы</a:t>
            </a:r>
            <a:r>
              <a:rPr dirty="0"/>
              <a:t> </a:t>
            </a:r>
            <a:r>
              <a:rPr dirty="0" err="1"/>
              <a:t>определить</a:t>
            </a:r>
            <a:r>
              <a:rPr dirty="0"/>
              <a:t> </a:t>
            </a:r>
            <a:r>
              <a:rPr dirty="0" err="1"/>
              <a:t>зависимость</a:t>
            </a:r>
            <a:r>
              <a:rPr dirty="0"/>
              <a:t> </a:t>
            </a:r>
            <a:r>
              <a:rPr dirty="0" err="1"/>
              <a:t>одной</a:t>
            </a:r>
            <a:r>
              <a:rPr dirty="0"/>
              <a:t> </a:t>
            </a:r>
            <a:r>
              <a:rPr dirty="0" err="1"/>
              <a:t>величины</a:t>
            </a:r>
            <a:r>
              <a:rPr dirty="0"/>
              <a:t> (</a:t>
            </a:r>
            <a:r>
              <a:rPr dirty="0" err="1"/>
              <a:t>скорость</a:t>
            </a:r>
            <a:r>
              <a:rPr dirty="0"/>
              <a:t> </a:t>
            </a:r>
            <a:r>
              <a:rPr dirty="0" err="1"/>
              <a:t>распространения</a:t>
            </a:r>
            <a:r>
              <a:rPr dirty="0"/>
              <a:t> </a:t>
            </a:r>
            <a:r>
              <a:rPr dirty="0" err="1"/>
              <a:t>запаха</a:t>
            </a:r>
            <a:r>
              <a:rPr dirty="0"/>
              <a:t>) </a:t>
            </a:r>
            <a:r>
              <a:rPr dirty="0" err="1"/>
              <a:t>от</a:t>
            </a:r>
            <a:r>
              <a:rPr dirty="0"/>
              <a:t> </a:t>
            </a:r>
            <a:r>
              <a:rPr dirty="0" err="1"/>
              <a:t>другой</a:t>
            </a:r>
            <a:r>
              <a:rPr dirty="0"/>
              <a:t> (</a:t>
            </a:r>
            <a:r>
              <a:rPr dirty="0" err="1"/>
              <a:t>рода</a:t>
            </a:r>
            <a:r>
              <a:rPr dirty="0"/>
              <a:t> </a:t>
            </a:r>
            <a:r>
              <a:rPr dirty="0" err="1"/>
              <a:t>пахучей</a:t>
            </a:r>
            <a:r>
              <a:rPr dirty="0"/>
              <a:t> </a:t>
            </a:r>
            <a:r>
              <a:rPr dirty="0" err="1"/>
              <a:t>жидкости</a:t>
            </a:r>
            <a:r>
              <a:rPr dirty="0"/>
              <a:t>), </a:t>
            </a:r>
            <a:r>
              <a:rPr dirty="0" err="1"/>
              <a:t>необходимо</a:t>
            </a:r>
            <a:r>
              <a:rPr dirty="0"/>
              <a:t>, </a:t>
            </a:r>
            <a:r>
              <a:rPr dirty="0" err="1"/>
              <a:t>чтобы</a:t>
            </a:r>
            <a:r>
              <a:rPr dirty="0"/>
              <a:t> </a:t>
            </a:r>
            <a:r>
              <a:rPr dirty="0" err="1"/>
              <a:t>остальные</a:t>
            </a:r>
            <a:r>
              <a:rPr dirty="0"/>
              <a:t> </a:t>
            </a:r>
            <a:r>
              <a:rPr dirty="0" err="1"/>
              <a:t>параметры</a:t>
            </a:r>
            <a:r>
              <a:rPr dirty="0"/>
              <a:t> </a:t>
            </a:r>
            <a:r>
              <a:rPr dirty="0" err="1"/>
              <a:t>опыта</a:t>
            </a:r>
            <a:r>
              <a:rPr dirty="0"/>
              <a:t> </a:t>
            </a:r>
            <a:r>
              <a:rPr dirty="0" err="1"/>
              <a:t>были</a:t>
            </a:r>
            <a:r>
              <a:rPr dirty="0"/>
              <a:t> </a:t>
            </a:r>
            <a:r>
              <a:rPr dirty="0" err="1"/>
              <a:t>одинаковыми</a:t>
            </a:r>
            <a:r>
              <a:rPr dirty="0"/>
              <a:t> (</a:t>
            </a:r>
            <a:r>
              <a:rPr dirty="0" err="1"/>
              <a:t>температура</a:t>
            </a:r>
            <a:r>
              <a:rPr dirty="0"/>
              <a:t>, </a:t>
            </a:r>
            <a:r>
              <a:rPr dirty="0" err="1"/>
              <a:t>расстояние</a:t>
            </a:r>
            <a:r>
              <a:rPr dirty="0"/>
              <a:t>). </a:t>
            </a:r>
            <a:r>
              <a:rPr dirty="0" err="1"/>
              <a:t>Расстояние</a:t>
            </a:r>
            <a:r>
              <a:rPr dirty="0"/>
              <a:t> </a:t>
            </a:r>
            <a:r>
              <a:rPr dirty="0" err="1"/>
              <a:t>во</a:t>
            </a:r>
            <a:r>
              <a:rPr dirty="0"/>
              <a:t> </a:t>
            </a:r>
            <a:r>
              <a:rPr dirty="0" err="1"/>
              <a:t>всех</a:t>
            </a:r>
            <a:r>
              <a:rPr dirty="0"/>
              <a:t> </a:t>
            </a:r>
            <a:r>
              <a:rPr dirty="0" err="1"/>
              <a:t>трёх</a:t>
            </a:r>
            <a:r>
              <a:rPr dirty="0"/>
              <a:t> </a:t>
            </a:r>
            <a:r>
              <a:rPr dirty="0" err="1"/>
              <a:t>опытах</a:t>
            </a:r>
            <a:r>
              <a:rPr dirty="0"/>
              <a:t> </a:t>
            </a:r>
            <a:r>
              <a:rPr dirty="0" err="1"/>
              <a:t>было</a:t>
            </a:r>
            <a:r>
              <a:rPr dirty="0"/>
              <a:t> </a:t>
            </a:r>
            <a:r>
              <a:rPr dirty="0" err="1"/>
              <a:t>одинаковым</a:t>
            </a:r>
            <a:r>
              <a:rPr dirty="0"/>
              <a:t>, а </a:t>
            </a:r>
            <a:r>
              <a:rPr dirty="0" err="1"/>
              <a:t>температура</a:t>
            </a:r>
            <a:r>
              <a:rPr dirty="0"/>
              <a:t> </a:t>
            </a:r>
            <a:r>
              <a:rPr dirty="0" err="1"/>
              <a:t>была</a:t>
            </a:r>
            <a:r>
              <a:rPr dirty="0"/>
              <a:t> </a:t>
            </a:r>
            <a:r>
              <a:rPr dirty="0" err="1"/>
              <a:t>одинаковой</a:t>
            </a:r>
            <a:r>
              <a:rPr dirty="0"/>
              <a:t> </a:t>
            </a:r>
            <a:r>
              <a:rPr dirty="0" err="1"/>
              <a:t>во</a:t>
            </a:r>
            <a:r>
              <a:rPr dirty="0"/>
              <a:t> </a:t>
            </a:r>
            <a:r>
              <a:rPr dirty="0" err="1"/>
              <a:t>втором</a:t>
            </a:r>
            <a:r>
              <a:rPr dirty="0"/>
              <a:t> и </a:t>
            </a:r>
            <a:r>
              <a:rPr dirty="0" err="1"/>
              <a:t>третьем</a:t>
            </a:r>
            <a:r>
              <a:rPr dirty="0"/>
              <a:t> </a:t>
            </a:r>
            <a:r>
              <a:rPr dirty="0" err="1"/>
              <a:t>опытах</a:t>
            </a:r>
            <a:r>
              <a:rPr dirty="0"/>
              <a:t>, </a:t>
            </a:r>
            <a:r>
              <a:rPr dirty="0" err="1"/>
              <a:t>поэтому</a:t>
            </a:r>
            <a:r>
              <a:rPr dirty="0"/>
              <a:t> </a:t>
            </a:r>
            <a:r>
              <a:rPr dirty="0" err="1"/>
              <a:t>прав</a:t>
            </a:r>
            <a:r>
              <a:rPr dirty="0"/>
              <a:t> </a:t>
            </a:r>
            <a:r>
              <a:rPr dirty="0" err="1"/>
              <a:t>Ваня</a:t>
            </a:r>
            <a:r>
              <a:rPr dirty="0"/>
              <a:t/>
            </a:r>
            <a:br>
              <a:rPr dirty="0"/>
            </a:br>
            <a:endParaRP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GroupShape 152"/>
        <p:cNvGrpSpPr/>
        <p:nvPr/>
      </p:nvGrpSpPr>
      <p:grpSpPr>
        <a:xfrm>
          <a:off x="0" y="0"/>
          <a:ext cx="0" cy="0"/>
          <a:chOff x="0" y="0"/>
          <a:chExt cx="0" cy="0"/>
        </a:xfrm>
      </p:grpSpPr>
      <p:sp>
        <p:nvSpPr>
          <p:cNvPr id="153" name="Shape 15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Задания по теме «Взаимодействие тел»</a:t>
            </a:r>
            <a:r>
              <a:rPr sz="6000">
                <a:latin typeface="Times New Roman"/>
                <a:ea typeface="Times New Roman"/>
                <a:cs typeface="Times New Roman"/>
              </a:rPr>
              <a:t/>
            </a:r>
            <a:br>
              <a:rPr sz="6000">
                <a:latin typeface="Times New Roman"/>
                <a:ea typeface="Times New Roman"/>
                <a:cs typeface="Times New Roman"/>
              </a:rPr>
            </a:br>
            <a:r>
              <a:rPr sz="6000" b="1">
                <a:latin typeface="Times New Roman"/>
                <a:ea typeface="Times New Roman"/>
                <a:cs typeface="Times New Roman"/>
              </a:rPr>
              <a:t>Задание 3.  Автобусы</a:t>
            </a:r>
            <a:endParaRPr sz="60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C5EC50FA-81C5-1C1A-785C-97BE008A27C8}"/>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EF5C8B99-3E58-4D8D-B74C-29FAE4F4008C}"/>
              </a:ext>
            </a:extLst>
          </p:cNvPr>
          <p:cNvSpPr txBox="1">
            <a:spLocks noGrp="1"/>
          </p:cNvSpPr>
          <p:nvPr>
            <p:ph type="title"/>
          </p:nvPr>
        </p:nvSpPr>
        <p:spPr>
          <a:xfrm>
            <a:off x="426368" y="304800"/>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Одной из </a:t>
            </a:r>
            <a:r>
              <a:rPr lang="ru-RU" sz="2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приорететных</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задач современного образования согласно указу президента «О национальных целях и стратегических задачах развития Российской Федерации на период до 2024 года» является формирование и развитие функциональной грамотности учащихся.</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Функциональная грамотность позволяет человеку сопоставлять факты действительности с теоретическими знаниями, адаптировать свои результаты к физической теории и правильно действовать в определенных ситуациях, применяя полученные знания на практике.</a:t>
            </a: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Если учащийся сумел приобрести такие навыки, он будет легко ориентироваться в современном мире.</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2400" dirty="0"/>
          </a:p>
        </p:txBody>
      </p:sp>
    </p:spTree>
    <p:extLst>
      <p:ext uri="{BB962C8B-B14F-4D97-AF65-F5344CB8AC3E}">
        <p14:creationId xmlns:p14="http://schemas.microsoft.com/office/powerpoint/2010/main" val="15214794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GroupShape 154"/>
        <p:cNvGrpSpPr/>
        <p:nvPr/>
      </p:nvGrpSpPr>
      <p:grpSpPr>
        <a:xfrm>
          <a:off x="0" y="0"/>
          <a:ext cx="0" cy="0"/>
          <a:chOff x="0" y="0"/>
          <a:chExt cx="0" cy="0"/>
        </a:xfrm>
      </p:grpSpPr>
      <p:sp>
        <p:nvSpPr>
          <p:cNvPr id="155" name="Shape 15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t/>
            </a:r>
            <a:br/>
            <a:r>
              <a:t>Автобус едет по прямой дороге. Водитель по имени Петр поставил стакан с водой на приборную панель.</a:t>
            </a:r>
            <a:br/>
            <a:r>
              <a:t>Вдруг Петр резко нажимает на тормоза.</a:t>
            </a:r>
            <a:br/>
            <a:r>
              <a:t/>
            </a:r>
            <a:br/>
            <a:r>
              <a:t/>
            </a:r>
            <a:br/>
            <a:r>
              <a:t/>
            </a:r>
            <a:br/>
            <a:r>
              <a:t/>
            </a:r>
            <a:br/>
            <a:r>
              <a:t/>
            </a:r>
            <a:br/>
            <a:r>
              <a:t/>
            </a:r>
            <a:br/>
            <a:endParaRPr>
              <a:latin typeface="Times New Roman"/>
              <a:ea typeface="Times New Roman"/>
              <a:cs typeface="Times New Roman"/>
            </a:endParaRPr>
          </a:p>
        </p:txBody>
      </p:sp>
      <p:pic>
        <p:nvPicPr>
          <p:cNvPr id="157" name="Shape 157"/>
          <p:cNvPicPr/>
          <p:nvPr/>
        </p:nvPicPr>
        <p:blipFill>
          <a:blip r:embed="rId2"/>
          <a:stretch/>
        </p:blipFill>
        <p:spPr>
          <a:xfrm>
            <a:off x="1895703" y="2852936"/>
            <a:ext cx="4338819" cy="4005064"/>
          </a:xfrm>
          <a:prstGeom prst="rect">
            <a:avLst/>
          </a:prstGeom>
          <a:ln w="9525">
            <a:noFill/>
            <a:headEnd type="none" w="med" len="med"/>
            <a:tailEnd type="none" w="med" len="me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GroupShape 158"/>
        <p:cNvGrpSpPr/>
        <p:nvPr/>
      </p:nvGrpSpPr>
      <p:grpSpPr>
        <a:xfrm>
          <a:off x="0" y="0"/>
          <a:ext cx="0" cy="0"/>
          <a:chOff x="0" y="0"/>
          <a:chExt cx="0" cy="0"/>
        </a:xfrm>
      </p:grpSpPr>
      <p:sp>
        <p:nvSpPr>
          <p:cNvPr id="159" name="Shape 15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pPr algn="l"/>
            <a:r>
              <a:rPr b="1"/>
              <a:t>Вопрос 1: </a:t>
            </a:r>
            <a:r>
              <a:t/>
            </a:r>
            <a:br/>
            <a:r>
              <a:t>Что, скорее всего, произойдет со стаканом воды?</a:t>
            </a:r>
            <a:br/>
            <a:r>
              <a:rPr b="1"/>
              <a:t>А. </a:t>
            </a:r>
            <a:r>
              <a:t>Вода в стакане останется в горизонтальном положении.</a:t>
            </a:r>
            <a:br/>
            <a:r>
              <a:rPr b="1"/>
              <a:t>В. </a:t>
            </a:r>
            <a:r>
              <a:t>Вода выльется со стороны 1.</a:t>
            </a:r>
            <a:br/>
            <a:r>
              <a:rPr b="1"/>
              <a:t>С.</a:t>
            </a:r>
            <a:r>
              <a:t> Вода выльется со стороны 2.</a:t>
            </a:r>
            <a:br/>
            <a:r>
              <a:rPr b="1"/>
              <a:t>Д.</a:t>
            </a:r>
            <a:r>
              <a:t> Вода разольется, но невозможно определить, выльется ли она со стороны 1 или 2</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GroupShape 160"/>
        <p:cNvGrpSpPr/>
        <p:nvPr/>
      </p:nvGrpSpPr>
      <p:grpSpPr>
        <a:xfrm>
          <a:off x="0" y="0"/>
          <a:ext cx="0" cy="0"/>
          <a:chOff x="0" y="0"/>
          <a:chExt cx="0" cy="0"/>
        </a:xfrm>
      </p:grpSpPr>
      <p:sp>
        <p:nvSpPr>
          <p:cNvPr id="161" name="Shape 16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С</a:t>
            </a:r>
            <a:endParaRPr sz="6000">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GroupShape 162"/>
        <p:cNvGrpSpPr/>
        <p:nvPr/>
      </p:nvGrpSpPr>
      <p:grpSpPr>
        <a:xfrm>
          <a:off x="0" y="0"/>
          <a:ext cx="0" cy="0"/>
          <a:chOff x="0" y="0"/>
          <a:chExt cx="0" cy="0"/>
        </a:xfrm>
      </p:grpSpPr>
      <p:sp>
        <p:nvSpPr>
          <p:cNvPr id="163" name="Shape 16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2800" b="1">
                <a:latin typeface="Times New Roman"/>
                <a:ea typeface="Times New Roman"/>
                <a:cs typeface="Times New Roman"/>
              </a:rPr>
              <a:t>Вопрос 2:</a:t>
            </a:r>
            <a:r>
              <a:rPr sz="2800">
                <a:latin typeface="Times New Roman"/>
                <a:ea typeface="Times New Roman"/>
                <a:cs typeface="Times New Roman"/>
              </a:rPr>
              <a:t> </a:t>
            </a:r>
            <a:br>
              <a:rPr sz="2800">
                <a:latin typeface="Times New Roman"/>
                <a:ea typeface="Times New Roman"/>
                <a:cs typeface="Times New Roman"/>
              </a:rPr>
            </a:br>
            <a:r>
              <a:rPr sz="2800">
                <a:latin typeface="Times New Roman"/>
                <a:ea typeface="Times New Roman"/>
                <a:cs typeface="Times New Roman"/>
              </a:rPr>
              <a:t>Автобус Петра, как и большинство автобусов, использует в качестве топлива бензин. Такие автобусы загрязняют окружающую среду. В некоторых годах ездят троллейбусы: они работают на электродвигателе. Электрическое             напряжение, необходимое для двигателя, поступает по линиям электропередач (как электропоезда). Электричество генерируется на электростанциях, использующих ископаемое топливо. Сторонники использования троллейбусов в городах говорят, что этот вид транспорта не загрязняет окружающую среду.</a:t>
            </a:r>
            <a:br>
              <a:rPr sz="2800">
                <a:latin typeface="Times New Roman"/>
                <a:ea typeface="Times New Roman"/>
                <a:cs typeface="Times New Roman"/>
              </a:rPr>
            </a:br>
            <a:r>
              <a:rPr sz="2800">
                <a:latin typeface="Times New Roman"/>
                <a:ea typeface="Times New Roman"/>
                <a:cs typeface="Times New Roman"/>
              </a:rPr>
              <a:t>Правы ли сторонники троллейбусов в своих суждениях? Объясните ваш ответ.</a:t>
            </a:r>
            <a:r>
              <a:t/>
            </a:r>
            <a:br/>
            <a:endParaRPr>
              <a:latin typeface="Times New Roman"/>
              <a:ea typeface="Times New Roman"/>
              <a:cs typeface="Times New Roman"/>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GroupShape 164"/>
        <p:cNvGrpSpPr/>
        <p:nvPr/>
      </p:nvGrpSpPr>
      <p:grpSpPr>
        <a:xfrm>
          <a:off x="0" y="0"/>
          <a:ext cx="0" cy="0"/>
          <a:chOff x="0" y="0"/>
          <a:chExt cx="0" cy="0"/>
        </a:xfrm>
      </p:grpSpPr>
      <p:sp>
        <p:nvSpPr>
          <p:cNvPr id="165" name="Shape 16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sz="4800" b="1">
                <a:latin typeface="Times New Roman"/>
                <a:ea typeface="Times New Roman"/>
                <a:cs typeface="Times New Roman"/>
              </a:rPr>
              <a:t>Ответ: </a:t>
            </a:r>
            <a:r>
              <a:rPr sz="4800">
                <a:latin typeface="Times New Roman"/>
                <a:ea typeface="Times New Roman"/>
                <a:cs typeface="Times New Roman"/>
              </a:rPr>
              <a:t>Нет, потому что электростанции тоже загрязняют окружающую среду. Да, но это относится только к городу, сами станции, тем не менее, загрязняют окружающую среду.</a:t>
            </a:r>
            <a:r>
              <a:t/>
            </a:r>
            <a:br/>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GroupShape 166"/>
        <p:cNvGrpSpPr/>
        <p:nvPr/>
      </p:nvGrpSpPr>
      <p:grpSpPr>
        <a:xfrm>
          <a:off x="0" y="0"/>
          <a:ext cx="0" cy="0"/>
          <a:chOff x="0" y="0"/>
          <a:chExt cx="0" cy="0"/>
        </a:xfrm>
      </p:grpSpPr>
      <p:sp>
        <p:nvSpPr>
          <p:cNvPr id="167" name="Shape 16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a:t/>
            </a:r>
            <a:br>
              <a:rPr b="1"/>
            </a:br>
            <a:r>
              <a:rPr b="1"/>
              <a:t>Задание 4.  Сопротивление воздуха</a:t>
            </a:r>
            <a:r>
              <a:t/>
            </a:r>
            <a:br/>
            <a:r>
              <a:t>Осенним днём Петя вышел погулять. Накрапывал дождь, и Петя открыл зонтик. Вдруг подул сильный ветер и чуть не вырвал зонтик из рук. Петя едва смог притянуть его к себе. Заинтересовавшись этим вопросом, Петя, придя домой, стал искать информацию о силе, которая так сопротивлялась, когда Петя тянул зонтик на себя.</a:t>
            </a:r>
            <a:br/>
            <a:endParaRPr>
              <a:latin typeface="Times New Roman"/>
              <a:ea typeface="Times New Roman"/>
              <a:cs typeface="Times New Roman"/>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GroupShape 168"/>
        <p:cNvGrpSpPr/>
        <p:nvPr/>
      </p:nvGrpSpPr>
      <p:grpSpPr>
        <a:xfrm>
          <a:off x="0" y="0"/>
          <a:ext cx="0" cy="0"/>
          <a:chOff x="0" y="0"/>
          <a:chExt cx="0" cy="0"/>
        </a:xfrm>
      </p:grpSpPr>
      <p:sp>
        <p:nvSpPr>
          <p:cNvPr id="169" name="Shape 16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t>При движении твёрдого тела в жидкости или газе возникает сила, тормозящая движение, сила сопротивления. Она появляется только при относительном движении тела и окружающей среды. Для того чтобы уменьшить силу сопротивления среды, телу придают обтекаемую форму. Наиболее выгодна в этом отношении форма, близкая к форме падающей капли дождя.</a:t>
            </a:r>
            <a:br/>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GroupShape 170"/>
        <p:cNvGrpSpPr/>
        <p:nvPr/>
      </p:nvGrpSpPr>
      <p:grpSpPr>
        <a:xfrm>
          <a:off x="0" y="0"/>
          <a:ext cx="0" cy="0"/>
          <a:chOff x="0" y="0"/>
          <a:chExt cx="0" cy="0"/>
        </a:xfrm>
      </p:grpSpPr>
      <p:sp>
        <p:nvSpPr>
          <p:cNvPr id="171" name="Shape 17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t/>
            </a:r>
            <a:br/>
            <a:r>
              <a:rPr sz="4900" b="1">
                <a:latin typeface="Times New Roman"/>
                <a:ea typeface="Times New Roman"/>
                <a:cs typeface="Times New Roman"/>
              </a:rPr>
              <a:t>Вопрос 1:</a:t>
            </a:r>
            <a:r>
              <a:rPr sz="4900">
                <a:latin typeface="Times New Roman"/>
                <a:ea typeface="Times New Roman"/>
                <a:cs typeface="Times New Roman"/>
              </a:rPr>
              <a:t> </a:t>
            </a:r>
            <a:br>
              <a:rPr sz="4900">
                <a:latin typeface="Times New Roman"/>
                <a:ea typeface="Times New Roman"/>
                <a:cs typeface="Times New Roman"/>
              </a:rPr>
            </a:br>
            <a:r>
              <a:rPr sz="4900">
                <a:latin typeface="Times New Roman"/>
                <a:ea typeface="Times New Roman"/>
                <a:cs typeface="Times New Roman"/>
              </a:rPr>
              <a:t>Петя решил поэкспериментировать дома. Он взял раскрытый зонт и начал его поднимать и опускать с одинаковой скоростью. В каком случае Петя чувствовал большее сопротивление при движении вниз или вверх? Свой ответ поясните.</a:t>
            </a:r>
            <a:r>
              <a:t/>
            </a:r>
            <a:br/>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GroupShape 172"/>
        <p:cNvGrpSpPr/>
        <p:nvPr/>
      </p:nvGrpSpPr>
      <p:grpSpPr>
        <a:xfrm>
          <a:off x="0" y="0"/>
          <a:ext cx="0" cy="0"/>
          <a:chOff x="0" y="0"/>
          <a:chExt cx="0" cy="0"/>
        </a:xfrm>
      </p:grpSpPr>
      <p:sp>
        <p:nvSpPr>
          <p:cNvPr id="173" name="Shape 17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Ответ:</a:t>
            </a:r>
            <a:r>
              <a:t> при движении вниз. При движении в вверх зонт встречается с воздухом более обтекаемой формой, чем при движении вниз, поэтому во втором случае сопротивление воздуха будет больше</a:t>
            </a:r>
            <a:br/>
            <a:endParaRPr>
              <a:latin typeface="Times New Roman"/>
              <a:ea typeface="Times New Roman"/>
              <a:cs typeface="Times New Roman"/>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GroupShape 174"/>
        <p:cNvGrpSpPr/>
        <p:nvPr/>
      </p:nvGrpSpPr>
      <p:grpSpPr>
        <a:xfrm>
          <a:off x="0" y="0"/>
          <a:ext cx="0" cy="0"/>
          <a:chOff x="0" y="0"/>
          <a:chExt cx="0" cy="0"/>
        </a:xfrm>
      </p:grpSpPr>
      <p:sp>
        <p:nvSpPr>
          <p:cNvPr id="175" name="Shape 17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5400" b="1">
                <a:latin typeface="Times New Roman"/>
                <a:ea typeface="Times New Roman"/>
                <a:cs typeface="Times New Roman"/>
              </a:rPr>
              <a:t>Вопрос 2:</a:t>
            </a:r>
            <a:r>
              <a:rPr sz="5400">
                <a:latin typeface="Times New Roman"/>
                <a:ea typeface="Times New Roman"/>
                <a:cs typeface="Times New Roman"/>
              </a:rPr>
              <a:t> </a:t>
            </a:r>
            <a:br>
              <a:rPr sz="5400">
                <a:latin typeface="Times New Roman"/>
                <a:ea typeface="Times New Roman"/>
                <a:cs typeface="Times New Roman"/>
              </a:rPr>
            </a:br>
            <a:r>
              <a:rPr sz="5400">
                <a:latin typeface="Times New Roman"/>
                <a:ea typeface="Times New Roman"/>
                <a:cs typeface="Times New Roman"/>
              </a:rPr>
              <a:t>Какое из тел при движении в воздухе с одинаковой скоростью будет испытывать наименьшее сопротивление</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83F5EBCC-857E-3FEB-5235-8DF66FB775CE}"/>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35D51D1A-1F67-720F-8B6A-E5BD3280F644}"/>
              </a:ext>
            </a:extLst>
          </p:cNvPr>
          <p:cNvSpPr txBox="1">
            <a:spLocks noGrp="1"/>
          </p:cNvSpPr>
          <p:nvPr>
            <p:ph type="title"/>
          </p:nvPr>
        </p:nvSpPr>
        <p:spPr>
          <a:xfrm>
            <a:off x="395536" y="274638"/>
            <a:ext cx="8291263" cy="6354762"/>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dirty="0"/>
          </a:p>
        </p:txBody>
      </p:sp>
      <p:sp>
        <p:nvSpPr>
          <p:cNvPr id="5" name="TextBox 4">
            <a:extLst>
              <a:ext uri="{FF2B5EF4-FFF2-40B4-BE49-F238E27FC236}">
                <a16:creationId xmlns:a16="http://schemas.microsoft.com/office/drawing/2014/main" id="{586001BD-B4B7-E136-D653-4107A4A8658F}"/>
              </a:ext>
            </a:extLst>
          </p:cNvPr>
          <p:cNvSpPr txBox="1"/>
          <p:nvPr/>
        </p:nvSpPr>
        <p:spPr>
          <a:xfrm>
            <a:off x="685800" y="609600"/>
            <a:ext cx="7848600" cy="5281510"/>
          </a:xfrm>
          <a:prstGeom prst="rect">
            <a:avLst/>
          </a:prstGeom>
          <a:noFill/>
        </p:spPr>
        <p:txBody>
          <a:bodyPr wrap="square">
            <a:spAutoFit/>
          </a:bodyPr>
          <a:lstStyle/>
          <a:p>
            <a:pPr indent="450215" algn="just">
              <a:lnSpc>
                <a:spcPct val="115000"/>
              </a:lnSpc>
              <a:spcAft>
                <a:spcPts val="1000"/>
              </a:spcAft>
            </a:pPr>
            <a:r>
              <a:rPr lang="ru-RU" sz="32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На уроке физики работа ведется над развитием всех видов функциональной грамотности. Однако основной является естественно-научная грамотность, остановимся на ней более подробно. </a:t>
            </a:r>
            <a:endPar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32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Учебная деятельность на уроке физики должна иметь продуктивный характер и включать в себя следующие виды деятельности: </a:t>
            </a:r>
            <a:endParaRPr lang="ru-RU" sz="3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05596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GroupShape 176"/>
        <p:cNvGrpSpPr/>
        <p:nvPr/>
      </p:nvGrpSpPr>
      <p:grpSpPr>
        <a:xfrm>
          <a:off x="0" y="0"/>
          <a:ext cx="0" cy="0"/>
          <a:chOff x="0" y="0"/>
          <a:chExt cx="0" cy="0"/>
        </a:xfrm>
      </p:grpSpPr>
      <p:sp>
        <p:nvSpPr>
          <p:cNvPr id="177" name="Shape 17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endParaRPr/>
          </a:p>
        </p:txBody>
      </p:sp>
      <p:pic>
        <p:nvPicPr>
          <p:cNvPr id="179" name="Shape 179"/>
          <p:cNvPicPr/>
          <p:nvPr/>
        </p:nvPicPr>
        <p:blipFill>
          <a:blip r:embed="rId2"/>
          <a:stretch/>
        </p:blipFill>
        <p:spPr>
          <a:xfrm>
            <a:off x="1187624" y="260648"/>
            <a:ext cx="7200801" cy="6327984"/>
          </a:xfrm>
          <a:prstGeom prst="rect">
            <a:avLst/>
          </a:prstGeom>
          <a:ln w="9525">
            <a:noFill/>
            <a:headEnd type="none" w="med" len="med"/>
            <a:tailEnd type="none" w="med" len="med"/>
          </a:ln>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GroupShape 180"/>
        <p:cNvGrpSpPr/>
        <p:nvPr/>
      </p:nvGrpSpPr>
      <p:grpSpPr>
        <a:xfrm>
          <a:off x="0" y="0"/>
          <a:ext cx="0" cy="0"/>
          <a:chOff x="0" y="0"/>
          <a:chExt cx="0" cy="0"/>
        </a:xfrm>
      </p:grpSpPr>
      <p:sp>
        <p:nvSpPr>
          <p:cNvPr id="181" name="Shape 18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Д</a:t>
            </a:r>
            <a:endParaRPr sz="6000">
              <a:latin typeface="Times New Roman"/>
              <a:ea typeface="Times New Roman"/>
              <a:cs typeface="Times New Roman"/>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GroupShape 182"/>
        <p:cNvGrpSpPr/>
        <p:nvPr/>
      </p:nvGrpSpPr>
      <p:grpSpPr>
        <a:xfrm>
          <a:off x="0" y="0"/>
          <a:ext cx="0" cy="0"/>
          <a:chOff x="0" y="0"/>
          <a:chExt cx="0" cy="0"/>
        </a:xfrm>
      </p:grpSpPr>
      <p:sp>
        <p:nvSpPr>
          <p:cNvPr id="183" name="Shape 18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Задания по теме</a:t>
            </a:r>
            <a:br>
              <a:rPr b="1"/>
            </a:br>
            <a:r>
              <a:rPr b="1"/>
              <a:t> «Давление твердых тел, жидкостей и газов»</a:t>
            </a:r>
            <a:r>
              <a:t/>
            </a:r>
            <a:br/>
            <a:r>
              <a:t/>
            </a:r>
            <a:br/>
            <a:r>
              <a:t> </a:t>
            </a:r>
            <a:r>
              <a:rPr b="1"/>
              <a:t>Задание 5:</a:t>
            </a:r>
            <a:br>
              <a:rPr b="1"/>
            </a:br>
            <a:r>
              <a:t> </a:t>
            </a:r>
            <a:r>
              <a:rPr b="1"/>
              <a:t>Воздушные «шары счастья»</a:t>
            </a:r>
            <a:r>
              <a:t/>
            </a:r>
            <a:br/>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GroupShape 184"/>
        <p:cNvGrpSpPr/>
        <p:nvPr/>
      </p:nvGrpSpPr>
      <p:grpSpPr>
        <a:xfrm>
          <a:off x="0" y="0"/>
          <a:ext cx="0" cy="0"/>
          <a:chOff x="0" y="0"/>
          <a:chExt cx="0" cy="0"/>
        </a:xfrm>
      </p:grpSpPr>
      <p:sp>
        <p:nvSpPr>
          <p:cNvPr id="185" name="Shape 18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2800" dirty="0">
                <a:latin typeface="Times New Roman"/>
                <a:ea typeface="Times New Roman"/>
                <a:cs typeface="Times New Roman"/>
              </a:rPr>
              <a:t>«</a:t>
            </a:r>
            <a:r>
              <a:rPr sz="2800" dirty="0" err="1">
                <a:latin typeface="Times New Roman"/>
                <a:ea typeface="Times New Roman"/>
                <a:cs typeface="Times New Roman"/>
              </a:rPr>
              <a:t>Шары</a:t>
            </a:r>
            <a:r>
              <a:rPr sz="2800" dirty="0">
                <a:latin typeface="Times New Roman"/>
                <a:ea typeface="Times New Roman"/>
                <a:cs typeface="Times New Roman"/>
              </a:rPr>
              <a:t> </a:t>
            </a:r>
            <a:r>
              <a:rPr sz="2800" dirty="0" err="1">
                <a:latin typeface="Times New Roman"/>
                <a:ea typeface="Times New Roman"/>
                <a:cs typeface="Times New Roman"/>
              </a:rPr>
              <a:t>желаний</a:t>
            </a:r>
            <a:r>
              <a:rPr sz="2800" dirty="0">
                <a:latin typeface="Times New Roman"/>
                <a:ea typeface="Times New Roman"/>
                <a:cs typeface="Times New Roman"/>
              </a:rPr>
              <a:t>», </a:t>
            </a:r>
            <a:r>
              <a:rPr sz="2800" dirty="0" err="1">
                <a:latin typeface="Times New Roman"/>
                <a:ea typeface="Times New Roman"/>
                <a:cs typeface="Times New Roman"/>
              </a:rPr>
              <a:t>или</a:t>
            </a:r>
            <a:r>
              <a:rPr sz="2800" dirty="0">
                <a:latin typeface="Times New Roman"/>
                <a:ea typeface="Times New Roman"/>
                <a:cs typeface="Times New Roman"/>
              </a:rPr>
              <a:t> </a:t>
            </a:r>
            <a:r>
              <a:rPr sz="2800" dirty="0" err="1">
                <a:latin typeface="Times New Roman"/>
                <a:ea typeface="Times New Roman"/>
                <a:cs typeface="Times New Roman"/>
              </a:rPr>
              <a:t>небесные</a:t>
            </a:r>
            <a:r>
              <a:rPr sz="2800" dirty="0">
                <a:latin typeface="Times New Roman"/>
                <a:ea typeface="Times New Roman"/>
                <a:cs typeface="Times New Roman"/>
              </a:rPr>
              <a:t> </a:t>
            </a:r>
            <a:r>
              <a:rPr sz="2800" dirty="0" err="1">
                <a:latin typeface="Times New Roman"/>
                <a:ea typeface="Times New Roman"/>
                <a:cs typeface="Times New Roman"/>
              </a:rPr>
              <a:t>фонарики</a:t>
            </a:r>
            <a:r>
              <a:rPr sz="2800" dirty="0">
                <a:latin typeface="Times New Roman"/>
                <a:ea typeface="Times New Roman"/>
                <a:cs typeface="Times New Roman"/>
              </a:rPr>
              <a:t> – </a:t>
            </a:r>
            <a:r>
              <a:rPr sz="2800" dirty="0" err="1">
                <a:latin typeface="Times New Roman"/>
                <a:ea typeface="Times New Roman"/>
                <a:cs typeface="Times New Roman"/>
              </a:rPr>
              <a:t>объёмные</a:t>
            </a:r>
            <a:r>
              <a:rPr sz="2800" dirty="0">
                <a:latin typeface="Times New Roman"/>
                <a:ea typeface="Times New Roman"/>
                <a:cs typeface="Times New Roman"/>
              </a:rPr>
              <a:t> </a:t>
            </a:r>
            <a:r>
              <a:rPr sz="2800" dirty="0" err="1">
                <a:latin typeface="Times New Roman"/>
                <a:ea typeface="Times New Roman"/>
                <a:cs typeface="Times New Roman"/>
              </a:rPr>
              <a:t>бумажные</a:t>
            </a:r>
            <a:r>
              <a:rPr sz="2800" dirty="0">
                <a:latin typeface="Times New Roman"/>
                <a:ea typeface="Times New Roman"/>
                <a:cs typeface="Times New Roman"/>
              </a:rPr>
              <a:t> </a:t>
            </a:r>
            <a:r>
              <a:rPr sz="2800" dirty="0" err="1">
                <a:latin typeface="Times New Roman"/>
                <a:ea typeface="Times New Roman"/>
                <a:cs typeface="Times New Roman"/>
              </a:rPr>
              <a:t>конструкции</a:t>
            </a:r>
            <a:r>
              <a:rPr sz="2800" dirty="0">
                <a:latin typeface="Times New Roman"/>
                <a:ea typeface="Times New Roman"/>
                <a:cs typeface="Times New Roman"/>
              </a:rPr>
              <a:t> с </a:t>
            </a:r>
            <a:r>
              <a:rPr sz="2800" dirty="0" err="1">
                <a:latin typeface="Times New Roman"/>
                <a:ea typeface="Times New Roman"/>
                <a:cs typeface="Times New Roman"/>
              </a:rPr>
              <a:t>огоньком</a:t>
            </a:r>
            <a:r>
              <a:rPr sz="2800" dirty="0">
                <a:latin typeface="Times New Roman"/>
                <a:ea typeface="Times New Roman"/>
                <a:cs typeface="Times New Roman"/>
              </a:rPr>
              <a:t> </a:t>
            </a:r>
            <a:r>
              <a:rPr sz="2800" dirty="0" err="1">
                <a:latin typeface="Times New Roman"/>
                <a:ea typeface="Times New Roman"/>
                <a:cs typeface="Times New Roman"/>
              </a:rPr>
              <a:t>внутри</a:t>
            </a:r>
            <a:r>
              <a:rPr sz="2800" dirty="0">
                <a:latin typeface="Times New Roman"/>
                <a:ea typeface="Times New Roman"/>
                <a:cs typeface="Times New Roman"/>
              </a:rPr>
              <a:t>, </a:t>
            </a:r>
            <a:r>
              <a:rPr sz="2800" dirty="0" err="1">
                <a:latin typeface="Times New Roman"/>
                <a:ea typeface="Times New Roman"/>
                <a:cs typeface="Times New Roman"/>
              </a:rPr>
              <a:t>летающие</a:t>
            </a:r>
            <a:r>
              <a:rPr sz="2800" dirty="0">
                <a:latin typeface="Times New Roman"/>
                <a:ea typeface="Times New Roman"/>
                <a:cs typeface="Times New Roman"/>
              </a:rPr>
              <a:t> </a:t>
            </a:r>
            <a:r>
              <a:rPr sz="2800" dirty="0" err="1">
                <a:latin typeface="Times New Roman"/>
                <a:ea typeface="Times New Roman"/>
                <a:cs typeface="Times New Roman"/>
              </a:rPr>
              <a:t>по</a:t>
            </a:r>
            <a:r>
              <a:rPr sz="2800" dirty="0">
                <a:latin typeface="Times New Roman"/>
                <a:ea typeface="Times New Roman"/>
                <a:cs typeface="Times New Roman"/>
              </a:rPr>
              <a:t> </a:t>
            </a:r>
            <a:r>
              <a:rPr sz="2800" dirty="0" err="1">
                <a:latin typeface="Times New Roman"/>
                <a:ea typeface="Times New Roman"/>
                <a:cs typeface="Times New Roman"/>
              </a:rPr>
              <a:t>принципу</a:t>
            </a:r>
            <a:r>
              <a:rPr sz="2800" dirty="0">
                <a:latin typeface="Times New Roman"/>
                <a:ea typeface="Times New Roman"/>
                <a:cs typeface="Times New Roman"/>
              </a:rPr>
              <a:t> </a:t>
            </a:r>
            <a:r>
              <a:rPr sz="2800" dirty="0" err="1">
                <a:latin typeface="Times New Roman"/>
                <a:ea typeface="Times New Roman"/>
                <a:cs typeface="Times New Roman"/>
              </a:rPr>
              <a:t>воздушного</a:t>
            </a:r>
            <a:r>
              <a:rPr sz="2800" dirty="0">
                <a:latin typeface="Times New Roman"/>
                <a:ea typeface="Times New Roman"/>
                <a:cs typeface="Times New Roman"/>
              </a:rPr>
              <a:t> </a:t>
            </a:r>
            <a:r>
              <a:rPr sz="2800" dirty="0" err="1">
                <a:latin typeface="Times New Roman"/>
                <a:ea typeface="Times New Roman"/>
                <a:cs typeface="Times New Roman"/>
              </a:rPr>
              <a:t>шара</a:t>
            </a:r>
            <a:r>
              <a:rPr sz="2800" dirty="0">
                <a:latin typeface="Times New Roman"/>
                <a:ea typeface="Times New Roman"/>
                <a:cs typeface="Times New Roman"/>
              </a:rPr>
              <a:t> (</a:t>
            </a:r>
            <a:r>
              <a:rPr sz="2800" dirty="0" err="1">
                <a:latin typeface="Times New Roman"/>
                <a:ea typeface="Times New Roman"/>
                <a:cs typeface="Times New Roman"/>
              </a:rPr>
              <a:t>от</a:t>
            </a:r>
            <a:r>
              <a:rPr sz="2800" dirty="0">
                <a:latin typeface="Times New Roman"/>
                <a:ea typeface="Times New Roman"/>
                <a:cs typeface="Times New Roman"/>
              </a:rPr>
              <a:t> </a:t>
            </a:r>
            <a:r>
              <a:rPr sz="2800" dirty="0" err="1">
                <a:latin typeface="Times New Roman"/>
                <a:ea typeface="Times New Roman"/>
                <a:cs typeface="Times New Roman"/>
              </a:rPr>
              <a:t>нагретого</a:t>
            </a:r>
            <a:r>
              <a:rPr sz="2800" dirty="0">
                <a:latin typeface="Times New Roman"/>
                <a:ea typeface="Times New Roman"/>
                <a:cs typeface="Times New Roman"/>
              </a:rPr>
              <a:t> </a:t>
            </a:r>
            <a:r>
              <a:rPr sz="2800" dirty="0" err="1">
                <a:latin typeface="Times New Roman"/>
                <a:ea typeface="Times New Roman"/>
                <a:cs typeface="Times New Roman"/>
              </a:rPr>
              <a:t>воздуха</a:t>
            </a:r>
            <a:r>
              <a:rPr sz="2800" dirty="0">
                <a:latin typeface="Times New Roman"/>
                <a:ea typeface="Times New Roman"/>
                <a:cs typeface="Times New Roman"/>
              </a:rPr>
              <a:t>).</a:t>
            </a:r>
            <a:br>
              <a:rPr sz="2800" dirty="0">
                <a:latin typeface="Times New Roman"/>
                <a:ea typeface="Times New Roman"/>
                <a:cs typeface="Times New Roman"/>
              </a:rPr>
            </a:br>
            <a:r>
              <a:rPr sz="2800" dirty="0" err="1">
                <a:latin typeface="Times New Roman"/>
                <a:ea typeface="Times New Roman"/>
                <a:cs typeface="Times New Roman"/>
              </a:rPr>
              <a:t>Для</a:t>
            </a:r>
            <a:r>
              <a:rPr sz="2800" dirty="0">
                <a:latin typeface="Times New Roman"/>
                <a:ea typeface="Times New Roman"/>
                <a:cs typeface="Times New Roman"/>
              </a:rPr>
              <a:t> </a:t>
            </a:r>
            <a:r>
              <a:rPr sz="2800" dirty="0" err="1">
                <a:latin typeface="Times New Roman"/>
                <a:ea typeface="Times New Roman"/>
                <a:cs typeface="Times New Roman"/>
              </a:rPr>
              <a:t>изготовления</a:t>
            </a:r>
            <a:r>
              <a:rPr sz="2800" dirty="0">
                <a:latin typeface="Times New Roman"/>
                <a:ea typeface="Times New Roman"/>
                <a:cs typeface="Times New Roman"/>
              </a:rPr>
              <a:t> </a:t>
            </a:r>
            <a:r>
              <a:rPr sz="2800" dirty="0" err="1">
                <a:latin typeface="Times New Roman"/>
                <a:ea typeface="Times New Roman"/>
                <a:cs typeface="Times New Roman"/>
              </a:rPr>
              <a:t>небесных</a:t>
            </a:r>
            <a:r>
              <a:rPr sz="2800" dirty="0">
                <a:latin typeface="Times New Roman"/>
                <a:ea typeface="Times New Roman"/>
                <a:cs typeface="Times New Roman"/>
              </a:rPr>
              <a:t> </a:t>
            </a:r>
            <a:r>
              <a:rPr sz="2800" dirty="0" err="1">
                <a:latin typeface="Times New Roman"/>
                <a:ea typeface="Times New Roman"/>
                <a:cs typeface="Times New Roman"/>
              </a:rPr>
              <a:t>фонариков</a:t>
            </a:r>
            <a:r>
              <a:rPr sz="2800" dirty="0">
                <a:latin typeface="Times New Roman"/>
                <a:ea typeface="Times New Roman"/>
                <a:cs typeface="Times New Roman"/>
              </a:rPr>
              <a:t> </a:t>
            </a:r>
            <a:r>
              <a:rPr sz="2800" dirty="0" err="1">
                <a:latin typeface="Times New Roman"/>
                <a:ea typeface="Times New Roman"/>
                <a:cs typeface="Times New Roman"/>
              </a:rPr>
              <a:t>традиционно</a:t>
            </a:r>
            <a:r>
              <a:rPr sz="2800" dirty="0">
                <a:latin typeface="Times New Roman"/>
                <a:ea typeface="Times New Roman"/>
                <a:cs typeface="Times New Roman"/>
              </a:rPr>
              <a:t> </a:t>
            </a:r>
            <a:r>
              <a:rPr sz="2800" dirty="0" err="1">
                <a:latin typeface="Times New Roman"/>
                <a:ea typeface="Times New Roman"/>
                <a:cs typeface="Times New Roman"/>
              </a:rPr>
              <a:t>используются</a:t>
            </a:r>
            <a:r>
              <a:rPr sz="2800" dirty="0">
                <a:latin typeface="Times New Roman"/>
                <a:ea typeface="Times New Roman"/>
                <a:cs typeface="Times New Roman"/>
              </a:rPr>
              <a:t> </a:t>
            </a:r>
            <a:r>
              <a:rPr sz="2800" dirty="0" err="1">
                <a:latin typeface="Times New Roman"/>
                <a:ea typeface="Times New Roman"/>
                <a:cs typeface="Times New Roman"/>
              </a:rPr>
              <a:t>только</a:t>
            </a:r>
            <a:r>
              <a:rPr sz="2800" dirty="0">
                <a:latin typeface="Times New Roman"/>
                <a:ea typeface="Times New Roman"/>
                <a:cs typeface="Times New Roman"/>
              </a:rPr>
              <a:t> </a:t>
            </a:r>
            <a:r>
              <a:rPr sz="2800" dirty="0" err="1">
                <a:latin typeface="Times New Roman"/>
                <a:ea typeface="Times New Roman"/>
                <a:cs typeface="Times New Roman"/>
              </a:rPr>
              <a:t>натуральные</a:t>
            </a:r>
            <a:r>
              <a:rPr sz="2800" dirty="0">
                <a:latin typeface="Times New Roman"/>
                <a:ea typeface="Times New Roman"/>
                <a:cs typeface="Times New Roman"/>
              </a:rPr>
              <a:t> </a:t>
            </a:r>
            <a:r>
              <a:rPr sz="2800" dirty="0" err="1">
                <a:latin typeface="Times New Roman"/>
                <a:ea typeface="Times New Roman"/>
                <a:cs typeface="Times New Roman"/>
              </a:rPr>
              <a:t>материалы</a:t>
            </a:r>
            <a:r>
              <a:rPr sz="2800" dirty="0">
                <a:latin typeface="Times New Roman"/>
                <a:ea typeface="Times New Roman"/>
                <a:cs typeface="Times New Roman"/>
              </a:rPr>
              <a:t>: </a:t>
            </a:r>
            <a:r>
              <a:rPr sz="2800" dirty="0" err="1">
                <a:latin typeface="Times New Roman"/>
                <a:ea typeface="Times New Roman"/>
                <a:cs typeface="Times New Roman"/>
              </a:rPr>
              <a:t>рисовая</a:t>
            </a:r>
            <a:r>
              <a:rPr sz="2800" dirty="0">
                <a:latin typeface="Times New Roman"/>
                <a:ea typeface="Times New Roman"/>
                <a:cs typeface="Times New Roman"/>
              </a:rPr>
              <a:t> </a:t>
            </a:r>
            <a:r>
              <a:rPr sz="2800" dirty="0" err="1">
                <a:latin typeface="Times New Roman"/>
                <a:ea typeface="Times New Roman"/>
                <a:cs typeface="Times New Roman"/>
              </a:rPr>
              <a:t>бумага</a:t>
            </a:r>
            <a:r>
              <a:rPr sz="2800" dirty="0">
                <a:latin typeface="Times New Roman"/>
                <a:ea typeface="Times New Roman"/>
                <a:cs typeface="Times New Roman"/>
              </a:rPr>
              <a:t> и </a:t>
            </a:r>
            <a:r>
              <a:rPr sz="2800" dirty="0" err="1">
                <a:latin typeface="Times New Roman"/>
                <a:ea typeface="Times New Roman"/>
                <a:cs typeface="Times New Roman"/>
              </a:rPr>
              <a:t>каркас</a:t>
            </a:r>
            <a:r>
              <a:rPr sz="2800" dirty="0">
                <a:latin typeface="Times New Roman"/>
                <a:ea typeface="Times New Roman"/>
                <a:cs typeface="Times New Roman"/>
              </a:rPr>
              <a:t> </a:t>
            </a:r>
            <a:r>
              <a:rPr sz="2800" dirty="0" err="1">
                <a:latin typeface="Times New Roman"/>
                <a:ea typeface="Times New Roman"/>
                <a:cs typeface="Times New Roman"/>
              </a:rPr>
              <a:t>из</a:t>
            </a:r>
            <a:r>
              <a:rPr sz="2800" dirty="0">
                <a:latin typeface="Times New Roman"/>
                <a:ea typeface="Times New Roman"/>
                <a:cs typeface="Times New Roman"/>
              </a:rPr>
              <a:t> </a:t>
            </a:r>
            <a:r>
              <a:rPr sz="2800" dirty="0" err="1">
                <a:latin typeface="Times New Roman"/>
                <a:ea typeface="Times New Roman"/>
                <a:cs typeface="Times New Roman"/>
              </a:rPr>
              <a:t>бамбука</a:t>
            </a:r>
            <a:r>
              <a:rPr sz="2800" dirty="0">
                <a:latin typeface="Times New Roman"/>
                <a:ea typeface="Times New Roman"/>
                <a:cs typeface="Times New Roman"/>
              </a:rPr>
              <a:t>. </a:t>
            </a:r>
            <a:r>
              <a:rPr sz="2800" dirty="0" err="1">
                <a:latin typeface="Times New Roman"/>
                <a:ea typeface="Times New Roman"/>
                <a:cs typeface="Times New Roman"/>
              </a:rPr>
              <a:t>Топливный</a:t>
            </a:r>
            <a:r>
              <a:rPr sz="2800" dirty="0">
                <a:latin typeface="Times New Roman"/>
                <a:ea typeface="Times New Roman"/>
                <a:cs typeface="Times New Roman"/>
              </a:rPr>
              <a:t> </a:t>
            </a:r>
            <a:r>
              <a:rPr sz="2800" dirty="0" err="1">
                <a:latin typeface="Times New Roman"/>
                <a:ea typeface="Times New Roman"/>
                <a:cs typeface="Times New Roman"/>
              </a:rPr>
              <a:t>элемент</a:t>
            </a:r>
            <a:r>
              <a:rPr sz="2800" dirty="0">
                <a:latin typeface="Times New Roman"/>
                <a:ea typeface="Times New Roman"/>
                <a:cs typeface="Times New Roman"/>
              </a:rPr>
              <a:t> </a:t>
            </a:r>
            <a:r>
              <a:rPr sz="2800" dirty="0" err="1">
                <a:latin typeface="Times New Roman"/>
                <a:ea typeface="Times New Roman"/>
                <a:cs typeface="Times New Roman"/>
              </a:rPr>
              <a:t>крепится</a:t>
            </a:r>
            <a:r>
              <a:rPr sz="2800" dirty="0">
                <a:latin typeface="Times New Roman"/>
                <a:ea typeface="Times New Roman"/>
                <a:cs typeface="Times New Roman"/>
              </a:rPr>
              <a:t> </a:t>
            </a:r>
            <a:r>
              <a:rPr sz="2800" dirty="0" err="1">
                <a:latin typeface="Times New Roman"/>
                <a:ea typeface="Times New Roman"/>
                <a:cs typeface="Times New Roman"/>
              </a:rPr>
              <a:t>на</a:t>
            </a:r>
            <a:r>
              <a:rPr sz="2800" dirty="0">
                <a:latin typeface="Times New Roman"/>
                <a:ea typeface="Times New Roman"/>
                <a:cs typeface="Times New Roman"/>
              </a:rPr>
              <a:t> </a:t>
            </a:r>
            <a:r>
              <a:rPr sz="2800" dirty="0" err="1">
                <a:latin typeface="Times New Roman"/>
                <a:ea typeface="Times New Roman"/>
                <a:cs typeface="Times New Roman"/>
              </a:rPr>
              <a:t>верёвке</a:t>
            </a:r>
            <a:r>
              <a:rPr sz="2800" dirty="0">
                <a:latin typeface="Times New Roman"/>
                <a:ea typeface="Times New Roman"/>
                <a:cs typeface="Times New Roman"/>
              </a:rPr>
              <a:t> </a:t>
            </a:r>
            <a:r>
              <a:rPr sz="2800" dirty="0" err="1">
                <a:latin typeface="Times New Roman"/>
                <a:ea typeface="Times New Roman"/>
                <a:cs typeface="Times New Roman"/>
              </a:rPr>
              <a:t>со</a:t>
            </a:r>
            <a:r>
              <a:rPr sz="2800" dirty="0">
                <a:latin typeface="Times New Roman"/>
                <a:ea typeface="Times New Roman"/>
                <a:cs typeface="Times New Roman"/>
              </a:rPr>
              <a:t> </a:t>
            </a:r>
            <a:r>
              <a:rPr sz="2800" dirty="0" err="1">
                <a:latin typeface="Times New Roman"/>
                <a:ea typeface="Times New Roman"/>
                <a:cs typeface="Times New Roman"/>
              </a:rPr>
              <a:t>специальной</a:t>
            </a:r>
            <a:r>
              <a:rPr sz="2800" dirty="0">
                <a:latin typeface="Times New Roman"/>
                <a:ea typeface="Times New Roman"/>
                <a:cs typeface="Times New Roman"/>
              </a:rPr>
              <a:t> </a:t>
            </a:r>
            <a:r>
              <a:rPr sz="2800" dirty="0" err="1">
                <a:latin typeface="Times New Roman"/>
                <a:ea typeface="Times New Roman"/>
                <a:cs typeface="Times New Roman"/>
              </a:rPr>
              <a:t>негорючей</a:t>
            </a:r>
            <a:r>
              <a:rPr sz="2800" dirty="0">
                <a:latin typeface="Times New Roman"/>
                <a:ea typeface="Times New Roman"/>
                <a:cs typeface="Times New Roman"/>
              </a:rPr>
              <a:t> </a:t>
            </a:r>
            <a:r>
              <a:rPr sz="2800" dirty="0" err="1">
                <a:latin typeface="Times New Roman"/>
                <a:ea typeface="Times New Roman"/>
                <a:cs typeface="Times New Roman"/>
              </a:rPr>
              <a:t>пропиткой</a:t>
            </a:r>
            <a:r>
              <a:rPr sz="2800" dirty="0">
                <a:latin typeface="Times New Roman"/>
                <a:ea typeface="Times New Roman"/>
                <a:cs typeface="Times New Roman"/>
              </a:rPr>
              <a:t>, </a:t>
            </a:r>
            <a:r>
              <a:rPr sz="2800" dirty="0" err="1">
                <a:latin typeface="Times New Roman"/>
                <a:ea typeface="Times New Roman"/>
                <a:cs typeface="Times New Roman"/>
              </a:rPr>
              <a:t>вместо</a:t>
            </a:r>
            <a:r>
              <a:rPr sz="2800" dirty="0">
                <a:latin typeface="Times New Roman"/>
                <a:ea typeface="Times New Roman"/>
                <a:cs typeface="Times New Roman"/>
              </a:rPr>
              <a:t> </a:t>
            </a:r>
            <a:r>
              <a:rPr sz="2800" dirty="0" err="1">
                <a:latin typeface="Times New Roman"/>
                <a:ea typeface="Times New Roman"/>
                <a:cs typeface="Times New Roman"/>
              </a:rPr>
              <a:t>традиционной</a:t>
            </a:r>
            <a:r>
              <a:rPr sz="2800" dirty="0">
                <a:latin typeface="Times New Roman"/>
                <a:ea typeface="Times New Roman"/>
                <a:cs typeface="Times New Roman"/>
              </a:rPr>
              <a:t> </a:t>
            </a:r>
            <a:r>
              <a:rPr sz="2800" dirty="0" err="1">
                <a:latin typeface="Times New Roman"/>
                <a:ea typeface="Times New Roman"/>
                <a:cs typeface="Times New Roman"/>
              </a:rPr>
              <a:t>медной</a:t>
            </a:r>
            <a:r>
              <a:rPr sz="2800" dirty="0">
                <a:latin typeface="Times New Roman"/>
                <a:ea typeface="Times New Roman"/>
                <a:cs typeface="Times New Roman"/>
              </a:rPr>
              <a:t> </a:t>
            </a:r>
            <a:r>
              <a:rPr sz="2800" dirty="0" err="1">
                <a:latin typeface="Times New Roman"/>
                <a:ea typeface="Times New Roman"/>
                <a:cs typeface="Times New Roman"/>
              </a:rPr>
              <a:t>проволоки</a:t>
            </a:r>
            <a:r>
              <a:rPr sz="2800" dirty="0">
                <a:latin typeface="Times New Roman"/>
                <a:ea typeface="Times New Roman"/>
                <a:cs typeface="Times New Roman"/>
              </a:rPr>
              <a:t>, </a:t>
            </a:r>
            <a:r>
              <a:rPr sz="2800" dirty="0" err="1">
                <a:latin typeface="Times New Roman"/>
                <a:ea typeface="Times New Roman"/>
                <a:cs typeface="Times New Roman"/>
              </a:rPr>
              <a:t>что</a:t>
            </a:r>
            <a:r>
              <a:rPr sz="2800" dirty="0">
                <a:latin typeface="Times New Roman"/>
                <a:ea typeface="Times New Roman"/>
                <a:cs typeface="Times New Roman"/>
              </a:rPr>
              <a:t> </a:t>
            </a:r>
            <a:r>
              <a:rPr sz="2800" dirty="0" err="1">
                <a:latin typeface="Times New Roman"/>
                <a:ea typeface="Times New Roman"/>
                <a:cs typeface="Times New Roman"/>
              </a:rPr>
              <a:t>уменьшает</a:t>
            </a:r>
            <a:r>
              <a:rPr sz="2800" dirty="0">
                <a:latin typeface="Times New Roman"/>
                <a:ea typeface="Times New Roman"/>
                <a:cs typeface="Times New Roman"/>
              </a:rPr>
              <a:t> </a:t>
            </a:r>
            <a:r>
              <a:rPr sz="2800" dirty="0" err="1">
                <a:latin typeface="Times New Roman"/>
                <a:ea typeface="Times New Roman"/>
                <a:cs typeface="Times New Roman"/>
              </a:rPr>
              <a:t>массу</a:t>
            </a:r>
            <a:r>
              <a:rPr sz="2800" dirty="0">
                <a:latin typeface="Times New Roman"/>
                <a:ea typeface="Times New Roman"/>
                <a:cs typeface="Times New Roman"/>
              </a:rPr>
              <a:t> </a:t>
            </a:r>
            <a:r>
              <a:rPr sz="2800" dirty="0" err="1">
                <a:latin typeface="Times New Roman"/>
                <a:ea typeface="Times New Roman"/>
                <a:cs typeface="Times New Roman"/>
              </a:rPr>
              <a:t>небесного</a:t>
            </a:r>
            <a:r>
              <a:rPr sz="2800" dirty="0">
                <a:latin typeface="Times New Roman"/>
                <a:ea typeface="Times New Roman"/>
                <a:cs typeface="Times New Roman"/>
              </a:rPr>
              <a:t> </a:t>
            </a:r>
            <a:r>
              <a:rPr sz="2800" dirty="0" err="1">
                <a:latin typeface="Times New Roman"/>
                <a:ea typeface="Times New Roman"/>
                <a:cs typeface="Times New Roman"/>
              </a:rPr>
              <a:t>фонарика</a:t>
            </a:r>
            <a:r>
              <a:rPr sz="2800" dirty="0">
                <a:latin typeface="Times New Roman"/>
                <a:ea typeface="Times New Roman"/>
                <a:cs typeface="Times New Roman"/>
              </a:rPr>
              <a:t>, </a:t>
            </a:r>
            <a:r>
              <a:rPr sz="2800" dirty="0" err="1">
                <a:latin typeface="Times New Roman"/>
                <a:ea typeface="Times New Roman"/>
                <a:cs typeface="Times New Roman"/>
              </a:rPr>
              <a:t>улучшает</a:t>
            </a:r>
            <a:r>
              <a:rPr sz="2800" dirty="0">
                <a:latin typeface="Times New Roman"/>
                <a:ea typeface="Times New Roman"/>
                <a:cs typeface="Times New Roman"/>
              </a:rPr>
              <a:t> </a:t>
            </a:r>
            <a:r>
              <a:rPr sz="2800" dirty="0" err="1">
                <a:latin typeface="Times New Roman"/>
                <a:ea typeface="Times New Roman"/>
                <a:cs typeface="Times New Roman"/>
              </a:rPr>
              <a:t>лётные</a:t>
            </a:r>
            <a:r>
              <a:rPr sz="2800" dirty="0">
                <a:latin typeface="Times New Roman"/>
                <a:ea typeface="Times New Roman"/>
                <a:cs typeface="Times New Roman"/>
              </a:rPr>
              <a:t> </a:t>
            </a:r>
            <a:r>
              <a:rPr sz="2800" dirty="0" err="1">
                <a:latin typeface="Times New Roman"/>
                <a:ea typeface="Times New Roman"/>
                <a:cs typeface="Times New Roman"/>
              </a:rPr>
              <a:t>качества</a:t>
            </a:r>
            <a:r>
              <a:rPr sz="2800" dirty="0">
                <a:latin typeface="Times New Roman"/>
                <a:ea typeface="Times New Roman"/>
                <a:cs typeface="Times New Roman"/>
              </a:rPr>
              <a:t> и </a:t>
            </a:r>
            <a:r>
              <a:rPr sz="2800" dirty="0" err="1">
                <a:latin typeface="Times New Roman"/>
                <a:ea typeface="Times New Roman"/>
                <a:cs typeface="Times New Roman"/>
              </a:rPr>
              <a:t>делает</a:t>
            </a:r>
            <a:r>
              <a:rPr sz="2800" dirty="0">
                <a:latin typeface="Times New Roman"/>
                <a:ea typeface="Times New Roman"/>
                <a:cs typeface="Times New Roman"/>
              </a:rPr>
              <a:t> </a:t>
            </a:r>
            <a:r>
              <a:rPr sz="2800" dirty="0" err="1">
                <a:latin typeface="Times New Roman"/>
                <a:ea typeface="Times New Roman"/>
                <a:cs typeface="Times New Roman"/>
              </a:rPr>
              <a:t>его</a:t>
            </a:r>
            <a:r>
              <a:rPr sz="2800" dirty="0">
                <a:latin typeface="Times New Roman"/>
                <a:ea typeface="Times New Roman"/>
                <a:cs typeface="Times New Roman"/>
              </a:rPr>
              <a:t> </a:t>
            </a:r>
            <a:r>
              <a:rPr sz="2800" dirty="0" err="1">
                <a:latin typeface="Times New Roman"/>
                <a:ea typeface="Times New Roman"/>
                <a:cs typeface="Times New Roman"/>
              </a:rPr>
              <a:t>полностью</a:t>
            </a:r>
            <a:r>
              <a:rPr sz="2800" dirty="0">
                <a:latin typeface="Times New Roman"/>
                <a:ea typeface="Times New Roman"/>
                <a:cs typeface="Times New Roman"/>
              </a:rPr>
              <a:t> </a:t>
            </a:r>
            <a:r>
              <a:rPr sz="2800" dirty="0" err="1">
                <a:latin typeface="Times New Roman"/>
                <a:ea typeface="Times New Roman"/>
                <a:cs typeface="Times New Roman"/>
              </a:rPr>
              <a:t>биоразлагаемым</a:t>
            </a:r>
            <a:r>
              <a:rPr sz="2800" dirty="0">
                <a:latin typeface="Times New Roman"/>
                <a:ea typeface="Times New Roman"/>
                <a:cs typeface="Times New Roman"/>
              </a:rPr>
              <a:t>. </a:t>
            </a:r>
            <a:r>
              <a:rPr sz="2800" dirty="0"/>
              <a:t/>
            </a:r>
            <a:br>
              <a:rPr sz="2800" dirty="0"/>
            </a:br>
            <a:endParaRPr sz="2800" dirty="0">
              <a:latin typeface="Times New Roman"/>
              <a:ea typeface="Times New Roman"/>
              <a:cs typeface="Times New Roman"/>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GroupShape 186"/>
        <p:cNvGrpSpPr/>
        <p:nvPr/>
      </p:nvGrpSpPr>
      <p:grpSpPr>
        <a:xfrm>
          <a:off x="0" y="0"/>
          <a:ext cx="0" cy="0"/>
          <a:chOff x="0" y="0"/>
          <a:chExt cx="0" cy="0"/>
        </a:xfrm>
      </p:grpSpPr>
      <p:sp>
        <p:nvSpPr>
          <p:cNvPr id="187" name="Shape 18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pPr algn="l"/>
            <a:r>
              <a:rPr sz="3200" b="1">
                <a:latin typeface="Times New Roman"/>
                <a:ea typeface="Times New Roman"/>
                <a:cs typeface="Times New Roman"/>
              </a:rPr>
              <a:t>Вопрос 1:</a:t>
            </a:r>
            <a:r>
              <a:rPr sz="3200">
                <a:latin typeface="Times New Roman"/>
                <a:ea typeface="Times New Roman"/>
                <a:cs typeface="Times New Roman"/>
              </a:rPr>
              <a:t> </a:t>
            </a:r>
            <a:br>
              <a:rPr sz="3200">
                <a:latin typeface="Times New Roman"/>
                <a:ea typeface="Times New Roman"/>
                <a:cs typeface="Times New Roman"/>
              </a:rPr>
            </a:br>
            <a:r>
              <a:rPr sz="3200">
                <a:latin typeface="Times New Roman"/>
                <a:ea typeface="Times New Roman"/>
                <a:cs typeface="Times New Roman"/>
              </a:rPr>
              <a:t>Выберите верный ответ.</a:t>
            </a:r>
            <a:br>
              <a:rPr sz="3200">
                <a:latin typeface="Times New Roman"/>
                <a:ea typeface="Times New Roman"/>
                <a:cs typeface="Times New Roman"/>
              </a:rPr>
            </a:br>
            <a:r>
              <a:rPr sz="3200" b="1">
                <a:latin typeface="Times New Roman"/>
                <a:ea typeface="Times New Roman"/>
                <a:cs typeface="Times New Roman"/>
              </a:rPr>
              <a:t>А.</a:t>
            </a:r>
            <a:r>
              <a:rPr sz="3200">
                <a:latin typeface="Times New Roman"/>
                <a:ea typeface="Times New Roman"/>
                <a:cs typeface="Times New Roman"/>
              </a:rPr>
              <a:t> Архимедова сила, действующая на фонарик, в процессе горения топливного элемента уменьшается, поэтому шар взлетает.</a:t>
            </a:r>
            <a:br>
              <a:rPr sz="3200">
                <a:latin typeface="Times New Roman"/>
                <a:ea typeface="Times New Roman"/>
                <a:cs typeface="Times New Roman"/>
              </a:rPr>
            </a:br>
            <a:r>
              <a:rPr sz="3200" b="1">
                <a:latin typeface="Times New Roman"/>
                <a:ea typeface="Times New Roman"/>
                <a:cs typeface="Times New Roman"/>
              </a:rPr>
              <a:t>В. Средняя плотность фонарика с горячим воздухом внутри меньше плотности воздуха снаружи, поэтому фонарик поднимается</a:t>
            </a:r>
            <a:r>
              <a:rPr sz="3200">
                <a:latin typeface="Times New Roman"/>
                <a:ea typeface="Times New Roman"/>
                <a:cs typeface="Times New Roman"/>
              </a:rPr>
              <a:t>.</a:t>
            </a:r>
            <a:br>
              <a:rPr sz="3200">
                <a:latin typeface="Times New Roman"/>
                <a:ea typeface="Times New Roman"/>
                <a:cs typeface="Times New Roman"/>
              </a:rPr>
            </a:br>
            <a:r>
              <a:rPr sz="3200" b="1">
                <a:latin typeface="Times New Roman"/>
                <a:ea typeface="Times New Roman"/>
                <a:cs typeface="Times New Roman"/>
              </a:rPr>
              <a:t>С.</a:t>
            </a:r>
            <a:r>
              <a:rPr sz="3200">
                <a:latin typeface="Times New Roman"/>
                <a:ea typeface="Times New Roman"/>
                <a:cs typeface="Times New Roman"/>
              </a:rPr>
              <a:t> Небесный фонарик будет подниматься вверх бесконечно долго.</a:t>
            </a:r>
            <a:br>
              <a:rPr sz="3200">
                <a:latin typeface="Times New Roman"/>
                <a:ea typeface="Times New Roman"/>
                <a:cs typeface="Times New Roman"/>
              </a:rPr>
            </a:br>
            <a:r>
              <a:rPr sz="3200" b="1">
                <a:latin typeface="Times New Roman"/>
                <a:ea typeface="Times New Roman"/>
                <a:cs typeface="Times New Roman"/>
              </a:rPr>
              <a:t>Д.</a:t>
            </a:r>
            <a:r>
              <a:rPr sz="3200">
                <a:latin typeface="Times New Roman"/>
                <a:ea typeface="Times New Roman"/>
                <a:cs typeface="Times New Roman"/>
              </a:rPr>
              <a:t> Поднявшись на большую высоту, небесный фонарик, изготовленный из биоразлагаемого материала, разлагается в воздухе.</a:t>
            </a:r>
            <a:r>
              <a:rPr sz="3200"/>
              <a:t/>
            </a:r>
            <a:br>
              <a:rPr sz="3200"/>
            </a:br>
            <a:endParaRPr sz="3200">
              <a:latin typeface="Times New Roman"/>
              <a:ea typeface="Times New Roman"/>
              <a:cs typeface="Times New Roman"/>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GroupShape 188"/>
        <p:cNvGrpSpPr/>
        <p:nvPr/>
      </p:nvGrpSpPr>
      <p:grpSpPr>
        <a:xfrm>
          <a:off x="0" y="0"/>
          <a:ext cx="0" cy="0"/>
          <a:chOff x="0" y="0"/>
          <a:chExt cx="0" cy="0"/>
        </a:xfrm>
      </p:grpSpPr>
      <p:sp>
        <p:nvSpPr>
          <p:cNvPr id="189" name="Shape 18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sz="6000" b="1"/>
              <a:t>Ответ: В</a:t>
            </a:r>
            <a:r>
              <a:t/>
            </a:r>
            <a:br/>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GroupShape 190"/>
        <p:cNvGrpSpPr/>
        <p:nvPr/>
      </p:nvGrpSpPr>
      <p:grpSpPr>
        <a:xfrm>
          <a:off x="0" y="0"/>
          <a:ext cx="0" cy="0"/>
          <a:chOff x="0" y="0"/>
          <a:chExt cx="0" cy="0"/>
        </a:xfrm>
      </p:grpSpPr>
      <p:sp>
        <p:nvSpPr>
          <p:cNvPr id="191" name="Shape 19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2:</a:t>
            </a:r>
            <a:r>
              <a:t> </a:t>
            </a:r>
            <a:br/>
            <a:r>
              <a:t>В руководстве по запуску небесных фонариков приведены основные требования безопасности. В одном из них говорится, что категорически запрещено запускать небесные фонарики рядом с аэропортом. Как Вы думаете, почему нельзя это делать?</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GroupShape 192"/>
        <p:cNvGrpSpPr/>
        <p:nvPr/>
      </p:nvGrpSpPr>
      <p:grpSpPr>
        <a:xfrm>
          <a:off x="0" y="0"/>
          <a:ext cx="0" cy="0"/>
          <a:chOff x="0" y="0"/>
          <a:chExt cx="0" cy="0"/>
        </a:xfrm>
      </p:grpSpPr>
      <p:sp>
        <p:nvSpPr>
          <p:cNvPr id="193" name="Shape 19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Ответ:</a:t>
            </a:r>
            <a:r>
              <a:t> небесный фонарик, выпущенный в небо, дальше уже никем не контролируется. Если запускать его вблизи аэропорта, он может помешать взлёту и посадке самолетов, что может привести к трагедии</a:t>
            </a:r>
            <a:br/>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GroupShape 194"/>
        <p:cNvGrpSpPr/>
        <p:nvPr/>
      </p:nvGrpSpPr>
      <p:grpSpPr>
        <a:xfrm>
          <a:off x="0" y="0"/>
          <a:ext cx="0" cy="0"/>
          <a:chOff x="0" y="0"/>
          <a:chExt cx="0" cy="0"/>
        </a:xfrm>
      </p:grpSpPr>
      <p:sp>
        <p:nvSpPr>
          <p:cNvPr id="195" name="Shape 19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Задания для формирования естественнонаучной грамотности учащихся </a:t>
            </a:r>
            <a:br>
              <a:rPr sz="6000" b="1">
                <a:latin typeface="Times New Roman"/>
                <a:ea typeface="Times New Roman"/>
                <a:cs typeface="Times New Roman"/>
              </a:rPr>
            </a:br>
            <a:r>
              <a:rPr sz="6000" b="1">
                <a:latin typeface="Times New Roman"/>
                <a:ea typeface="Times New Roman"/>
                <a:cs typeface="Times New Roman"/>
              </a:rPr>
              <a:t>8 класса</a:t>
            </a:r>
            <a:br>
              <a:rPr sz="6000" b="1">
                <a:latin typeface="Times New Roman"/>
                <a:ea typeface="Times New Roman"/>
                <a:cs typeface="Times New Roman"/>
              </a:rPr>
            </a:br>
            <a:r>
              <a:rPr sz="6000" b="1">
                <a:latin typeface="Times New Roman"/>
                <a:ea typeface="Times New Roman"/>
                <a:cs typeface="Times New Roman"/>
              </a:rPr>
              <a:t>«Тепловые явления»</a:t>
            </a:r>
            <a:r>
              <a:t/>
            </a:r>
            <a:br/>
            <a:r>
              <a:t/>
            </a:r>
            <a:br/>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GroupShape 196"/>
        <p:cNvGrpSpPr/>
        <p:nvPr/>
      </p:nvGrpSpPr>
      <p:grpSpPr>
        <a:xfrm>
          <a:off x="0" y="0"/>
          <a:ext cx="0" cy="0"/>
          <a:chOff x="0" y="0"/>
          <a:chExt cx="0" cy="0"/>
        </a:xfrm>
      </p:grpSpPr>
      <p:sp>
        <p:nvSpPr>
          <p:cNvPr id="197" name="Shape 19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a:t>Задание 6. Температура</a:t>
            </a:r>
            <a:r>
              <a:t/>
            </a:r>
            <a:br/>
            <a:r>
              <a:t>Петр работает над ремонтом старого дома. Он оставил бутылку воды, несколько металлических гвоздей и кусок древесины в багажнике машины. После того, как машина пробыла на солнце 3 часа, температура внутри машины достигла 40ºC.</a:t>
            </a:r>
            <a:br/>
            <a:r>
              <a:t/>
            </a:r>
            <a:b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972F25FA-7EC4-999F-1443-42AF45718A80}"/>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DC8A111B-9F58-3AB8-6A7B-181769F51770}"/>
              </a:ext>
            </a:extLst>
          </p:cNvPr>
          <p:cNvSpPr txBox="1">
            <a:spLocks noGrp="1"/>
          </p:cNvSpPr>
          <p:nvPr>
            <p:ph type="title"/>
          </p:nvPr>
        </p:nvSpPr>
        <p:spPr>
          <a:xfrm>
            <a:off x="395536" y="274638"/>
            <a:ext cx="8291263" cy="6354762"/>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dirty="0"/>
          </a:p>
        </p:txBody>
      </p:sp>
      <p:sp>
        <p:nvSpPr>
          <p:cNvPr id="3" name="TextBox 2">
            <a:extLst>
              <a:ext uri="{FF2B5EF4-FFF2-40B4-BE49-F238E27FC236}">
                <a16:creationId xmlns:a16="http://schemas.microsoft.com/office/drawing/2014/main" id="{EE1A2D8E-6FB9-9465-4E12-2E1EDE604E65}"/>
              </a:ext>
            </a:extLst>
          </p:cNvPr>
          <p:cNvSpPr txBox="1"/>
          <p:nvPr/>
        </p:nvSpPr>
        <p:spPr>
          <a:xfrm>
            <a:off x="609600" y="533400"/>
            <a:ext cx="7924800" cy="5279394"/>
          </a:xfrm>
          <a:prstGeom prst="rect">
            <a:avLst/>
          </a:prstGeom>
          <a:noFill/>
        </p:spPr>
        <p:txBody>
          <a:bodyPr wrap="square">
            <a:spAutoFit/>
          </a:bodyPr>
          <a:lstStyle/>
          <a:p>
            <a:pPr indent="450215" algn="just">
              <a:lnSpc>
                <a:spcPct val="115000"/>
              </a:lnSpc>
              <a:spcAft>
                <a:spcPts val="1000"/>
              </a:spcAft>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объяснение и описание явления; </a:t>
            </a:r>
            <a:endParaRPr lang="ru-RU" sz="2400" dirty="0">
              <a:solidFill>
                <a:srgbClr val="000000"/>
              </a:solidFill>
              <a:effectLst/>
              <a:latin typeface="Symbol" panose="05050102010706020507" pitchFamily="18" charset="2"/>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использование и построение модели явления и процесса;</a:t>
            </a:r>
            <a:endParaRPr lang="ru-RU" sz="2400" dirty="0">
              <a:solidFill>
                <a:srgbClr val="000000"/>
              </a:solidFill>
              <a:effectLst/>
              <a:latin typeface="Symbol" panose="05050102010706020507" pitchFamily="18" charset="2"/>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прогнозирование результата; </a:t>
            </a:r>
            <a:endParaRPr lang="ru-RU" sz="2400" dirty="0">
              <a:solidFill>
                <a:srgbClr val="000000"/>
              </a:solidFill>
              <a:effectLst/>
              <a:latin typeface="Symbol" panose="05050102010706020507" pitchFamily="18" charset="2"/>
              <a:ea typeface="Times New Roman" panose="02020603050405020304" pitchFamily="18" charset="0"/>
              <a:cs typeface="Times New Roman" panose="02020603050405020304" pitchFamily="18" charset="0"/>
            </a:endParaRPr>
          </a:p>
          <a:p>
            <a:pPr marL="342900" lvl="0" indent="-342900" algn="just">
              <a:lnSpc>
                <a:spcPct val="115000"/>
              </a:lnSpc>
              <a:buFont typeface="Wingdings" panose="05000000000000000000" pitchFamily="2" charset="2"/>
              <a:buChar char=""/>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формулирование вывода на основе имеющихся данных; </a:t>
            </a:r>
            <a:endParaRPr lang="ru-RU" sz="2400" dirty="0">
              <a:solidFill>
                <a:srgbClr val="000000"/>
              </a:solidFill>
              <a:effectLst/>
              <a:latin typeface="Symbol" panose="05050102010706020507" pitchFamily="18" charset="2"/>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Wingdings" panose="05000000000000000000" pitchFamily="2" charset="2"/>
              <a:buChar char=""/>
            </a:pPr>
            <a:r>
              <a:rPr lang="ru-RU" sz="24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анализ этого вывода и оценка его достоверности; выдвижение гипотезы и определение способа её проверки;  </a:t>
            </a:r>
            <a:endParaRPr lang="ru-RU" sz="2400" dirty="0">
              <a:solidFill>
                <a:srgbClr val="000000"/>
              </a:solidFill>
              <a:effectLst/>
              <a:latin typeface="Symbol" panose="05050102010706020507" pitchFamily="18" charset="2"/>
              <a:ea typeface="Times New Roman" panose="02020603050405020304" pitchFamily="18" charset="0"/>
              <a:cs typeface="Times New Roman" panose="02020603050405020304" pitchFamily="18" charset="0"/>
            </a:endParaRPr>
          </a:p>
          <a:p>
            <a:r>
              <a:rPr lang="ru-RU" sz="2400" dirty="0">
                <a:solidFill>
                  <a:srgbClr val="333333"/>
                </a:solidFill>
                <a:effectLst/>
                <a:latin typeface="Times New Roman" panose="02020603050405020304" pitchFamily="18" charset="0"/>
                <a:ea typeface="Times New Roman" panose="02020603050405020304" pitchFamily="18" charset="0"/>
              </a:rPr>
              <a:t>формулирование цели исследования; построение плана исследования; дискуссия по естественно-научным вопросам</a:t>
            </a:r>
            <a:endParaRPr lang="ru-RU" sz="2400" dirty="0"/>
          </a:p>
        </p:txBody>
      </p:sp>
    </p:spTree>
    <p:extLst>
      <p:ext uri="{BB962C8B-B14F-4D97-AF65-F5344CB8AC3E}">
        <p14:creationId xmlns:p14="http://schemas.microsoft.com/office/powerpoint/2010/main" val="23067934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GroupShape 198"/>
        <p:cNvGrpSpPr/>
        <p:nvPr/>
      </p:nvGrpSpPr>
      <p:grpSpPr>
        <a:xfrm>
          <a:off x="0" y="0"/>
          <a:ext cx="0" cy="0"/>
          <a:chOff x="0" y="0"/>
          <a:chExt cx="0" cy="0"/>
        </a:xfrm>
      </p:grpSpPr>
      <p:sp>
        <p:nvSpPr>
          <p:cNvPr id="199" name="Shape 199"/>
          <p:cNvSpPr txBox="1">
            <a:spLocks noGrp="1"/>
          </p:cNvSpPr>
          <p:nvPr>
            <p:ph type="title"/>
          </p:nvPr>
        </p:nvSpPr>
        <p:spPr>
          <a:xfrm>
            <a:off x="228600" y="533400"/>
            <a:ext cx="8915400" cy="63246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dirty="0" err="1"/>
              <a:t>Вопрос</a:t>
            </a:r>
            <a:r>
              <a:rPr b="1" dirty="0"/>
              <a:t> 1: </a:t>
            </a:r>
            <a:r>
              <a:rPr dirty="0"/>
              <a:t/>
            </a:r>
            <a:br>
              <a:rPr dirty="0"/>
            </a:br>
            <a:r>
              <a:rPr dirty="0" err="1"/>
              <a:t>Что</a:t>
            </a:r>
            <a:r>
              <a:rPr dirty="0"/>
              <a:t> </a:t>
            </a:r>
            <a:r>
              <a:rPr dirty="0" err="1"/>
              <a:t>произошло</a:t>
            </a:r>
            <a:r>
              <a:rPr dirty="0"/>
              <a:t> с </a:t>
            </a:r>
            <a:r>
              <a:rPr dirty="0" err="1"/>
              <a:t>предметами</a:t>
            </a:r>
            <a:r>
              <a:rPr dirty="0"/>
              <a:t> в </a:t>
            </a:r>
            <a:r>
              <a:rPr dirty="0" err="1"/>
              <a:t>машине</a:t>
            </a:r>
            <a:r>
              <a:rPr dirty="0"/>
              <a:t>? </a:t>
            </a:r>
            <a:r>
              <a:rPr dirty="0" err="1"/>
              <a:t>Обведите</a:t>
            </a:r>
            <a:r>
              <a:rPr dirty="0"/>
              <a:t> «</a:t>
            </a:r>
            <a:r>
              <a:rPr dirty="0" err="1"/>
              <a:t>Да</a:t>
            </a:r>
            <a:r>
              <a:rPr dirty="0"/>
              <a:t>» </a:t>
            </a:r>
            <a:r>
              <a:rPr dirty="0" err="1"/>
              <a:t>или</a:t>
            </a:r>
            <a:r>
              <a:rPr dirty="0"/>
              <a:t> «</a:t>
            </a:r>
            <a:r>
              <a:rPr dirty="0" err="1"/>
              <a:t>Нет</a:t>
            </a:r>
            <a:r>
              <a:rPr dirty="0"/>
              <a:t>» </a:t>
            </a:r>
            <a:r>
              <a:rPr dirty="0" err="1"/>
              <a:t>для</a:t>
            </a:r>
            <a:r>
              <a:rPr dirty="0"/>
              <a:t> </a:t>
            </a:r>
            <a:r>
              <a:rPr dirty="0" err="1"/>
              <a:t>каждого</a:t>
            </a:r>
            <a:r>
              <a:rPr dirty="0"/>
              <a:t> </a:t>
            </a:r>
            <a:r>
              <a:rPr dirty="0" err="1"/>
              <a:t>случая</a:t>
            </a:r>
            <a:r>
              <a:rPr dirty="0"/>
              <a:t/>
            </a:r>
            <a:br>
              <a:rPr dirty="0"/>
            </a:br>
            <a:r>
              <a:rPr dirty="0"/>
              <a:t/>
            </a:r>
            <a:br>
              <a:rPr dirty="0"/>
            </a:br>
            <a:r>
              <a:rPr dirty="0"/>
              <a:t/>
            </a:r>
            <a:br>
              <a:rPr dirty="0"/>
            </a:br>
            <a:r>
              <a:rPr dirty="0"/>
              <a:t/>
            </a:r>
            <a:br>
              <a:rPr dirty="0"/>
            </a:br>
            <a:r>
              <a:rPr dirty="0"/>
              <a:t/>
            </a:r>
            <a:br>
              <a:rPr dirty="0"/>
            </a:br>
            <a:r>
              <a:rPr dirty="0"/>
              <a:t/>
            </a:r>
            <a:br>
              <a:rPr dirty="0"/>
            </a:br>
            <a:endParaRPr dirty="0"/>
          </a:p>
        </p:txBody>
      </p:sp>
      <p:pic>
        <p:nvPicPr>
          <p:cNvPr id="201" name="Shape 201"/>
          <p:cNvPicPr/>
          <p:nvPr/>
        </p:nvPicPr>
        <p:blipFill>
          <a:blip r:embed="rId2"/>
          <a:stretch/>
        </p:blipFill>
        <p:spPr>
          <a:xfrm>
            <a:off x="1" y="2852936"/>
            <a:ext cx="9144000" cy="4005064"/>
          </a:xfrm>
          <a:prstGeom prst="rect">
            <a:avLst/>
          </a:prstGeom>
          <a:ln w="9525">
            <a:noFill/>
            <a:headEnd type="none" w="med" len="med"/>
            <a:tailEnd type="none" w="med" len="med"/>
          </a:ln>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GroupShape 202"/>
        <p:cNvGrpSpPr/>
        <p:nvPr/>
      </p:nvGrpSpPr>
      <p:grpSpPr>
        <a:xfrm>
          <a:off x="0" y="0"/>
          <a:ext cx="0" cy="0"/>
          <a:chOff x="0" y="0"/>
          <a:chExt cx="0" cy="0"/>
        </a:xfrm>
      </p:grpSpPr>
      <p:sp>
        <p:nvSpPr>
          <p:cNvPr id="203" name="Shape 20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a:latin typeface="Times New Roman"/>
                <a:ea typeface="Times New Roman"/>
                <a:cs typeface="Times New Roman"/>
              </a:rPr>
              <a:t>Ответ:</a:t>
            </a:r>
            <a:br>
              <a:rPr sz="6000">
                <a:latin typeface="Times New Roman"/>
                <a:ea typeface="Times New Roman"/>
                <a:cs typeface="Times New Roman"/>
              </a:rPr>
            </a:br>
            <a:r>
              <a:rPr sz="6000">
                <a:latin typeface="Times New Roman"/>
                <a:ea typeface="Times New Roman"/>
                <a:cs typeface="Times New Roman"/>
              </a:rPr>
              <a:t>Да</a:t>
            </a:r>
            <a:br>
              <a:rPr sz="6000">
                <a:latin typeface="Times New Roman"/>
                <a:ea typeface="Times New Roman"/>
                <a:cs typeface="Times New Roman"/>
              </a:rPr>
            </a:br>
            <a:r>
              <a:rPr sz="6000">
                <a:latin typeface="Times New Roman"/>
                <a:ea typeface="Times New Roman"/>
                <a:cs typeface="Times New Roman"/>
              </a:rPr>
              <a:t>Нет</a:t>
            </a:r>
            <a:br>
              <a:rPr sz="6000">
                <a:latin typeface="Times New Roman"/>
                <a:ea typeface="Times New Roman"/>
                <a:cs typeface="Times New Roman"/>
              </a:rPr>
            </a:br>
            <a:r>
              <a:rPr sz="6000">
                <a:latin typeface="Times New Roman"/>
                <a:ea typeface="Times New Roman"/>
                <a:cs typeface="Times New Roman"/>
              </a:rPr>
              <a:t>Нет</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GroupShape 204"/>
        <p:cNvGrpSpPr/>
        <p:nvPr/>
      </p:nvGrpSpPr>
      <p:grpSpPr>
        <a:xfrm>
          <a:off x="0" y="0"/>
          <a:ext cx="0" cy="0"/>
          <a:chOff x="0" y="0"/>
          <a:chExt cx="0" cy="0"/>
        </a:xfrm>
      </p:grpSpPr>
      <p:sp>
        <p:nvSpPr>
          <p:cNvPr id="205" name="Shape 20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3: </a:t>
            </a:r>
            <a:r>
              <a:t/>
            </a:r>
            <a:br/>
            <a:r>
              <a:t>Насколько вам интересна следующая информация? Отметьте только один вариант ответа в каждом ряду.</a:t>
            </a:r>
            <a:br/>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GroupShape 206"/>
        <p:cNvGrpSpPr/>
        <p:nvPr/>
      </p:nvGrpSpPr>
      <p:grpSpPr>
        <a:xfrm>
          <a:off x="0" y="0"/>
          <a:ext cx="0" cy="0"/>
          <a:chOff x="0" y="0"/>
          <a:chExt cx="0" cy="0"/>
        </a:xfrm>
      </p:grpSpPr>
      <p:sp>
        <p:nvSpPr>
          <p:cNvPr id="207" name="Shape 20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endParaRPr/>
          </a:p>
        </p:txBody>
      </p:sp>
      <p:pic>
        <p:nvPicPr>
          <p:cNvPr id="209" name="Shape 209"/>
          <p:cNvPicPr/>
          <p:nvPr/>
        </p:nvPicPr>
        <p:blipFill>
          <a:blip r:embed="rId2"/>
          <a:stretch/>
        </p:blipFill>
        <p:spPr>
          <a:xfrm>
            <a:off x="0" y="304800"/>
            <a:ext cx="9144000" cy="6248400"/>
          </a:xfrm>
          <a:prstGeom prst="rect">
            <a:avLst/>
          </a:prstGeom>
          <a:ln w="9525">
            <a:noFill/>
            <a:headEnd type="none" w="med" len="med"/>
            <a:tailEnd type="none" w="med" len="med"/>
          </a:ln>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GroupShape 210"/>
        <p:cNvGrpSpPr/>
        <p:nvPr/>
      </p:nvGrpSpPr>
      <p:grpSpPr>
        <a:xfrm>
          <a:off x="0" y="0"/>
          <a:ext cx="0" cy="0"/>
          <a:chOff x="0" y="0"/>
          <a:chExt cx="0" cy="0"/>
        </a:xfrm>
      </p:grpSpPr>
      <p:sp>
        <p:nvSpPr>
          <p:cNvPr id="211" name="Shape 21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Задания по теме «Электрические явления»</a:t>
            </a:r>
            <a:r>
              <a:t/>
            </a:r>
            <a:br/>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GroupShape 212"/>
        <p:cNvGrpSpPr/>
        <p:nvPr/>
      </p:nvGrpSpPr>
      <p:grpSpPr>
        <a:xfrm>
          <a:off x="0" y="0"/>
          <a:ext cx="0" cy="0"/>
          <a:chOff x="0" y="0"/>
          <a:chExt cx="0" cy="0"/>
        </a:xfrm>
      </p:grpSpPr>
      <p:sp>
        <p:nvSpPr>
          <p:cNvPr id="213" name="Shape 21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2800" b="1">
                <a:latin typeface="Times New Roman"/>
                <a:ea typeface="Times New Roman"/>
                <a:cs typeface="Times New Roman"/>
              </a:rPr>
              <a:t>Задание 7 Электрический конвектор</a:t>
            </a:r>
            <a:r>
              <a:rPr sz="2800">
                <a:latin typeface="Times New Roman"/>
                <a:ea typeface="Times New Roman"/>
                <a:cs typeface="Times New Roman"/>
              </a:rPr>
              <a:t/>
            </a:r>
            <a:br>
              <a:rPr sz="2800">
                <a:latin typeface="Times New Roman"/>
                <a:ea typeface="Times New Roman"/>
                <a:cs typeface="Times New Roman"/>
              </a:rPr>
            </a:br>
            <a:r>
              <a:rPr sz="2800">
                <a:latin typeface="Times New Roman"/>
                <a:ea typeface="Times New Roman"/>
                <a:cs typeface="Times New Roman"/>
              </a:rPr>
              <a:t>Настенный электрический конвектор используется для обогрева помещений.</a:t>
            </a:r>
            <a:br>
              <a:rPr sz="2800">
                <a:latin typeface="Times New Roman"/>
                <a:ea typeface="Times New Roman"/>
                <a:cs typeface="Times New Roman"/>
              </a:rPr>
            </a:br>
            <a:r>
              <a:rPr sz="2800">
                <a:latin typeface="Times New Roman"/>
                <a:ea typeface="Times New Roman"/>
                <a:cs typeface="Times New Roman"/>
              </a:rPr>
              <a:t>Принцип работы электрического конвектора достаточно прост. Конвектор – прибор, в котором теплопередача происходит за счёт естественного движения воздуха – конвекции: холодный воздух, вступая в контакт с электрическим нагревательным элементом, увеличивает собственную температуру, становится легче и выходит через фронтальную решётку, которая обеспечивает отличное распределение тепла по всему помещению. За счёт циркуляции воздух в пространстве комнаты очень быстро прогревается.</a:t>
            </a:r>
            <a:r>
              <a:t/>
            </a:r>
            <a:br/>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GroupShape 214"/>
        <p:cNvGrpSpPr/>
        <p:nvPr/>
      </p:nvGrpSpPr>
      <p:grpSpPr>
        <a:xfrm>
          <a:off x="0" y="0"/>
          <a:ext cx="0" cy="0"/>
          <a:chOff x="0" y="0"/>
          <a:chExt cx="0" cy="0"/>
        </a:xfrm>
      </p:grpSpPr>
      <p:sp>
        <p:nvSpPr>
          <p:cNvPr id="215" name="Shape 21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1:</a:t>
            </a:r>
            <a:r>
              <a:t/>
            </a:r>
            <a:br/>
            <a:r>
              <a:t>В правилах установки электрических конвекторов сказано, что их необходимо размещать на высоте 12–15 см от пола. Что произойдёт, если нарушить это правило и повесить конвектор почти вплотную к полу?</a:t>
            </a:r>
            <a:br/>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GroupShape 216"/>
        <p:cNvGrpSpPr/>
        <p:nvPr/>
      </p:nvGrpSpPr>
      <p:grpSpPr>
        <a:xfrm>
          <a:off x="0" y="0"/>
          <a:ext cx="0" cy="0"/>
          <a:chOff x="0" y="0"/>
          <a:chExt cx="0" cy="0"/>
        </a:xfrm>
      </p:grpSpPr>
      <p:sp>
        <p:nvSpPr>
          <p:cNvPr id="217" name="Shape 21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4800" b="1">
                <a:latin typeface="Times New Roman"/>
                <a:ea typeface="Times New Roman"/>
                <a:cs typeface="Times New Roman"/>
              </a:rPr>
              <a:t>Ответ:</a:t>
            </a:r>
            <a:br>
              <a:rPr sz="4800" b="1">
                <a:latin typeface="Times New Roman"/>
                <a:ea typeface="Times New Roman"/>
                <a:cs typeface="Times New Roman"/>
              </a:rPr>
            </a:br>
            <a:r>
              <a:rPr sz="4800">
                <a:latin typeface="Times New Roman"/>
                <a:ea typeface="Times New Roman"/>
                <a:cs typeface="Times New Roman"/>
              </a:rPr>
              <a:t> холодный воздух поступает в конвектор снизу. Если его поместить вплотную к полу, то это будет препятствовать конвекции и, соответственно, нормальной работе конвектора</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GroupShape 218"/>
        <p:cNvGrpSpPr/>
        <p:nvPr/>
      </p:nvGrpSpPr>
      <p:grpSpPr>
        <a:xfrm>
          <a:off x="0" y="0"/>
          <a:ext cx="0" cy="0"/>
          <a:chOff x="0" y="0"/>
          <a:chExt cx="0" cy="0"/>
        </a:xfrm>
      </p:grpSpPr>
      <p:sp>
        <p:nvSpPr>
          <p:cNvPr id="219" name="Shape 21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2:</a:t>
            </a:r>
            <a:r>
              <a:t/>
            </a:r>
            <a:br/>
            <a:r>
              <a:t>В правилах по использованию электрических конвекторов указано, что опасно сушить мокрые вещи, помещая их на корпус конвектора. Объясните, почему это опасно</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GroupShape 220"/>
        <p:cNvGrpSpPr/>
        <p:nvPr/>
      </p:nvGrpSpPr>
      <p:grpSpPr>
        <a:xfrm>
          <a:off x="0" y="0"/>
          <a:ext cx="0" cy="0"/>
          <a:chOff x="0" y="0"/>
          <a:chExt cx="0" cy="0"/>
        </a:xfrm>
      </p:grpSpPr>
      <p:sp>
        <p:nvSpPr>
          <p:cNvPr id="221" name="Shape 22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endParaRPr/>
          </a:p>
        </p:txBody>
      </p:sp>
      <p:pic>
        <p:nvPicPr>
          <p:cNvPr id="223" name="Shape 223"/>
          <p:cNvPicPr/>
          <p:nvPr/>
        </p:nvPicPr>
        <p:blipFill>
          <a:blip r:embed="rId2"/>
          <a:stretch/>
        </p:blipFill>
        <p:spPr>
          <a:xfrm>
            <a:off x="1547665" y="615053"/>
            <a:ext cx="5733047" cy="5334227"/>
          </a:xfrm>
          <a:prstGeom prst="rect">
            <a:avLst/>
          </a:prstGeom>
          <a:ln w="9525">
            <a:noFill/>
            <a:headEnd type="none" w="med" len="med"/>
            <a:tailEnd type="none" w="med" len="me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C0FC0533-1553-963E-547E-CB7B210BB4C4}"/>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7E1BF248-9289-E30F-CDAA-7B3FEDA1B790}"/>
              </a:ext>
            </a:extLst>
          </p:cNvPr>
          <p:cNvSpPr txBox="1">
            <a:spLocks noGrp="1"/>
          </p:cNvSpPr>
          <p:nvPr>
            <p:ph type="title"/>
          </p:nvPr>
        </p:nvSpPr>
        <p:spPr>
          <a:xfrm>
            <a:off x="395536" y="274638"/>
            <a:ext cx="8291263" cy="6354762"/>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lang="ru-RU" sz="3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Материал к уроку должен способствовать организации такой деятельности и включать задания, формирующие компетентности естественно-научной грамотности. Остановимся на примерах заданий для формирования функциональной грамотности на уроках физики.</a:t>
            </a:r>
            <a:r>
              <a:rPr lang="ru-RU" sz="3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3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3600" dirty="0"/>
          </a:p>
        </p:txBody>
      </p:sp>
    </p:spTree>
    <p:extLst>
      <p:ext uri="{BB962C8B-B14F-4D97-AF65-F5344CB8AC3E}">
        <p14:creationId xmlns:p14="http://schemas.microsoft.com/office/powerpoint/2010/main" val="205437568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GroupShape 224"/>
        <p:cNvGrpSpPr/>
        <p:nvPr/>
      </p:nvGrpSpPr>
      <p:grpSpPr>
        <a:xfrm>
          <a:off x="0" y="0"/>
          <a:ext cx="0" cy="0"/>
          <a:chOff x="0" y="0"/>
          <a:chExt cx="0" cy="0"/>
        </a:xfrm>
      </p:grpSpPr>
      <p:sp>
        <p:nvSpPr>
          <p:cNvPr id="225" name="Shape 22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Ответ:</a:t>
            </a:r>
            <a:br>
              <a:rPr b="1"/>
            </a:br>
            <a:r>
              <a:t> если поместить вещи на корпус конвектора, то нарушится конвекция воздуха через корпус конвектора. Всё количество теплоты будет идти на нагревание вещей, что может привести к пожару</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GroupShape 226"/>
        <p:cNvGrpSpPr/>
        <p:nvPr/>
      </p:nvGrpSpPr>
      <p:grpSpPr>
        <a:xfrm>
          <a:off x="0" y="0"/>
          <a:ext cx="0" cy="0"/>
          <a:chOff x="0" y="0"/>
          <a:chExt cx="0" cy="0"/>
        </a:xfrm>
      </p:grpSpPr>
      <p:sp>
        <p:nvSpPr>
          <p:cNvPr id="227" name="Shape 22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Задания по теме «Световые явления»</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GroupShape 228"/>
        <p:cNvGrpSpPr/>
        <p:nvPr/>
      </p:nvGrpSpPr>
      <p:grpSpPr>
        <a:xfrm>
          <a:off x="0" y="0"/>
          <a:ext cx="0" cy="0"/>
          <a:chOff x="0" y="0"/>
          <a:chExt cx="0" cy="0"/>
        </a:xfrm>
      </p:grpSpPr>
      <p:sp>
        <p:nvSpPr>
          <p:cNvPr id="229" name="Shape 22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a:t/>
            </a:r>
            <a:br>
              <a:rPr b="1"/>
            </a:br>
            <a:r>
              <a:rPr b="1"/>
              <a:t>Задание 8. Звёздный свет</a:t>
            </a:r>
            <a:r>
              <a:t/>
            </a:r>
            <a:br/>
            <a:r>
              <a:t>Вова любит смотреть на звезды. Однако он не может наблюдать  за звездами в полной мере, так как он живет в большом городе. В прошлом году Вова поехал в деревню, где видел огромное  количество звезд, которых он не видел в городе.</a:t>
            </a:r>
            <a:br/>
            <a:r>
              <a:rPr b="1"/>
              <a:t>Вопрос 1: </a:t>
            </a:r>
            <a:r>
              <a:t> </a:t>
            </a:r>
            <a:br/>
            <a:r>
              <a:t>Почему в деревне видно намного больше звезд, чем в больших городах?</a:t>
            </a:r>
            <a:br/>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GroupShape 230"/>
        <p:cNvGrpSpPr/>
        <p:nvPr/>
      </p:nvGrpSpPr>
      <p:grpSpPr>
        <a:xfrm>
          <a:off x="0" y="0"/>
          <a:ext cx="0" cy="0"/>
          <a:chOff x="0" y="0"/>
          <a:chExt cx="0" cy="0"/>
        </a:xfrm>
      </p:grpSpPr>
      <p:sp>
        <p:nvSpPr>
          <p:cNvPr id="231" name="Shape 23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pPr algn="l"/>
            <a:r>
              <a:rPr b="1"/>
              <a:t>А. </a:t>
            </a:r>
            <a:r>
              <a:t>Луна ярче в городах, и она перекрывает свет от многих звезд.</a:t>
            </a:r>
            <a:br/>
            <a:r>
              <a:rPr b="1"/>
              <a:t>В. </a:t>
            </a:r>
            <a:r>
              <a:t>В воздухе в деревнях намного больше пыли для отражения света, чем воздухе в городах.</a:t>
            </a:r>
            <a:br/>
            <a:r>
              <a:rPr b="1"/>
              <a:t>С. </a:t>
            </a:r>
            <a:r>
              <a:t>Яркость городских огней делает многие звезды невидимыми.</a:t>
            </a:r>
            <a:br/>
            <a:r>
              <a:rPr b="1"/>
              <a:t>Д. </a:t>
            </a:r>
            <a:r>
              <a:t>Воздух теплее в городах из-за тепла, выделяемого машинами, техникой и домами.</a:t>
            </a:r>
            <a:br/>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GroupShape 232"/>
        <p:cNvGrpSpPr/>
        <p:nvPr/>
      </p:nvGrpSpPr>
      <p:grpSpPr>
        <a:xfrm>
          <a:off x="0" y="0"/>
          <a:ext cx="0" cy="0"/>
          <a:chOff x="0" y="0"/>
          <a:chExt cx="0" cy="0"/>
        </a:xfrm>
      </p:grpSpPr>
      <p:sp>
        <p:nvSpPr>
          <p:cNvPr id="233" name="Shape 23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С</a:t>
            </a:r>
            <a:endParaRPr sz="6000">
              <a:latin typeface="Times New Roman"/>
              <a:ea typeface="Times New Roman"/>
              <a:cs typeface="Times New Roman"/>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GroupShape 234"/>
        <p:cNvGrpSpPr/>
        <p:nvPr/>
      </p:nvGrpSpPr>
      <p:grpSpPr>
        <a:xfrm>
          <a:off x="0" y="0"/>
          <a:ext cx="0" cy="0"/>
          <a:chOff x="0" y="0"/>
          <a:chExt cx="0" cy="0"/>
        </a:xfrm>
      </p:grpSpPr>
      <p:sp>
        <p:nvSpPr>
          <p:cNvPr id="235" name="Shape 23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2:</a:t>
            </a:r>
            <a:r>
              <a:t> </a:t>
            </a:r>
            <a:br/>
            <a:r>
              <a:t>Лёня использует телескоп с линзой большого диаметра, чтобы наблюдать за звездами низкой яркости. Почему использование телескопа с линзой большого диаметра делает возможным наблюдение звезд низкой яркости?</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GroupShape 236"/>
        <p:cNvGrpSpPr/>
        <p:nvPr/>
      </p:nvGrpSpPr>
      <p:grpSpPr>
        <a:xfrm>
          <a:off x="0" y="0"/>
          <a:ext cx="0" cy="0"/>
          <a:chOff x="0" y="0"/>
          <a:chExt cx="0" cy="0"/>
        </a:xfrm>
      </p:grpSpPr>
      <p:sp>
        <p:nvSpPr>
          <p:cNvPr id="237" name="Shape 23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pPr algn="l"/>
            <a:r>
              <a:rPr b="1"/>
              <a:t>А. </a:t>
            </a:r>
            <a:r>
              <a:t>Чем больше линза, тем больше света она собирает.</a:t>
            </a:r>
            <a:br/>
            <a:r>
              <a:rPr b="1"/>
              <a:t>В. </a:t>
            </a:r>
            <a:r>
              <a:t>Чем больше линза, тем больше она увеличивает.</a:t>
            </a:r>
            <a:br/>
            <a:r>
              <a:rPr b="1"/>
              <a:t>С.</a:t>
            </a:r>
            <a:r>
              <a:t> Большие линзы позволяют видеть большую часть неба.</a:t>
            </a:r>
            <a:br/>
            <a:r>
              <a:rPr b="1"/>
              <a:t>Д. </a:t>
            </a:r>
            <a:r>
              <a:t>Большие линзы могут определить темные цвета на звездах.</a:t>
            </a:r>
            <a:br/>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GroupShape 238"/>
        <p:cNvGrpSpPr/>
        <p:nvPr/>
      </p:nvGrpSpPr>
      <p:grpSpPr>
        <a:xfrm>
          <a:off x="0" y="0"/>
          <a:ext cx="0" cy="0"/>
          <a:chOff x="0" y="0"/>
          <a:chExt cx="0" cy="0"/>
        </a:xfrm>
      </p:grpSpPr>
      <p:sp>
        <p:nvSpPr>
          <p:cNvPr id="239" name="Shape 23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A</a:t>
            </a:r>
            <a:r>
              <a:rPr sz="6000">
                <a:latin typeface="Times New Roman"/>
                <a:ea typeface="Times New Roman"/>
                <a:cs typeface="Times New Roman"/>
              </a:rPr>
              <a:t>.</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GroupShape 240"/>
        <p:cNvGrpSpPr/>
        <p:nvPr/>
      </p:nvGrpSpPr>
      <p:grpSpPr>
        <a:xfrm>
          <a:off x="0" y="0"/>
          <a:ext cx="0" cy="0"/>
          <a:chOff x="0" y="0"/>
          <a:chExt cx="0" cy="0"/>
        </a:xfrm>
      </p:grpSpPr>
      <p:sp>
        <p:nvSpPr>
          <p:cNvPr id="241" name="Shape 24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Задания для формирования естественнонаучной грамотности учащихся 9 класса</a:t>
            </a:r>
            <a:r>
              <a:t/>
            </a:r>
            <a:br/>
            <a:r>
              <a:rPr b="1"/>
              <a:t>Задания по теме «Законы взаимодействия и движения тел»</a:t>
            </a:r>
            <a:r>
              <a:t/>
            </a:r>
            <a:br/>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GroupShape 242"/>
        <p:cNvGrpSpPr/>
        <p:nvPr/>
      </p:nvGrpSpPr>
      <p:grpSpPr>
        <a:xfrm>
          <a:off x="0" y="0"/>
          <a:ext cx="0" cy="0"/>
          <a:chOff x="0" y="0"/>
          <a:chExt cx="0" cy="0"/>
        </a:xfrm>
      </p:grpSpPr>
      <p:sp>
        <p:nvSpPr>
          <p:cNvPr id="243" name="Shape 24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sz="3100" b="1">
                <a:latin typeface="Times New Roman"/>
                <a:ea typeface="Times New Roman"/>
                <a:cs typeface="Times New Roman"/>
              </a:rPr>
              <a:t>Задание 9. Тормозной путь автомобиля</a:t>
            </a:r>
            <a:r>
              <a:rPr sz="3100">
                <a:latin typeface="Times New Roman"/>
                <a:ea typeface="Times New Roman"/>
                <a:cs typeface="Times New Roman"/>
              </a:rPr>
              <a:t/>
            </a:r>
            <a:br>
              <a:rPr sz="3100">
                <a:latin typeface="Times New Roman"/>
                <a:ea typeface="Times New Roman"/>
                <a:cs typeface="Times New Roman"/>
              </a:rPr>
            </a:br>
            <a:r>
              <a:rPr sz="3100">
                <a:latin typeface="Times New Roman"/>
                <a:ea typeface="Times New Roman"/>
                <a:cs typeface="Times New Roman"/>
              </a:rPr>
              <a:t>Представьте, насколько меньше было бы аварий, если бы автомобили могли останавливаться мгновенно. К сожалению, элементарные законы физики говорят, что это невозможно. Тормозной путь у разных машин отличается. Здесь в расчёт идёт скорость передвижения, вес транспортного средства и его габариты, состояние резины, погодные условия и много других показателей. Кроме того, важна и скорость реакции водителя, т.е. в остановочный путь входит и путь реакции, который проходит автомобиль за время между появлением опасности и нажатием водителем на педаль тормоза.</a:t>
            </a:r>
            <a:r>
              <a:t/>
            </a:r>
            <a:b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5A9D4604-2870-3F2A-CA18-29ED3D16D3B8}"/>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F4D8AE4F-4942-F23E-E0A8-AA25789BDF9B}"/>
              </a:ext>
            </a:extLst>
          </p:cNvPr>
          <p:cNvSpPr txBox="1">
            <a:spLocks noGrp="1"/>
          </p:cNvSpPr>
          <p:nvPr>
            <p:ph type="title"/>
          </p:nvPr>
        </p:nvSpPr>
        <p:spPr>
          <a:xfrm>
            <a:off x="395536" y="274638"/>
            <a:ext cx="8291263" cy="6354762"/>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pPr indent="450215">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Задание 1. Распространение </a:t>
            </a:r>
            <a:r>
              <a:rPr lang="ru-RU" sz="24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запахов</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Зимним вечером два одноклассника Витя и Даня решили провести эксперимент. Витя измерил температуру воздуха в комнате, взял дезодорант и распылил его, находясь в дальнем углу комнаты. Даня, находясь в противоположном углу, в это же время включил секундомер. Когда Даня почувствовал запах дезодоранта, то отключил секундомер. После этого ребята хорошо проветрили комнату. Витя опять замерил температуру – она оказалась ниже температуры воздуха в комнате во время первого эксперимента. Повторив все те же действия, что и в предыдущем случае, ребята получили другое время.</a:t>
            </a:r>
            <a: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
            <a:br>
              <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br>
            <a:endParaRPr sz="2400" dirty="0"/>
          </a:p>
        </p:txBody>
      </p:sp>
    </p:spTree>
    <p:extLst>
      <p:ext uri="{BB962C8B-B14F-4D97-AF65-F5344CB8AC3E}">
        <p14:creationId xmlns:p14="http://schemas.microsoft.com/office/powerpoint/2010/main" val="17722021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GroupShape 244"/>
        <p:cNvGrpSpPr/>
        <p:nvPr/>
      </p:nvGrpSpPr>
      <p:grpSpPr>
        <a:xfrm>
          <a:off x="0" y="0"/>
          <a:ext cx="0" cy="0"/>
          <a:chOff x="0" y="0"/>
          <a:chExt cx="0" cy="0"/>
        </a:xfrm>
      </p:grpSpPr>
      <p:sp>
        <p:nvSpPr>
          <p:cNvPr id="245" name="Shape 24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t>Для тормозного пути характерна сильная зависимость от скорости автомобиля. </a:t>
            </a:r>
            <a:br/>
            <a:r>
              <a:t>В таблице приведены данные исследования зависимости тормозного пути некоторого автомобиля от скорости его движения перед началом торможения. Абсолютная погрешность измерения скорости составляет ±1 км/ч, а погрешность измерения тормозного пути составляет ±0,5 м. </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GroupShape 246"/>
        <p:cNvGrpSpPr/>
        <p:nvPr/>
      </p:nvGrpSpPr>
      <p:grpSpPr>
        <a:xfrm>
          <a:off x="0" y="0"/>
          <a:ext cx="0" cy="0"/>
          <a:chOff x="0" y="0"/>
          <a:chExt cx="0" cy="0"/>
        </a:xfrm>
      </p:grpSpPr>
      <p:sp>
        <p:nvSpPr>
          <p:cNvPr id="247" name="Shape 24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t/>
            </a:r>
            <a:br/>
            <a:r>
              <a:rPr sz="3200"/>
              <a:t/>
            </a:r>
            <a:br>
              <a:rPr sz="3200"/>
            </a:br>
            <a:r>
              <a:rPr sz="3600"/>
              <a:t>Но эти данные характерны для движения по сухому асфальту. </a:t>
            </a:r>
            <a:br>
              <a:rPr sz="3600"/>
            </a:br>
            <a:r>
              <a:rPr sz="3600"/>
              <a:t>При движении по заснеженной дороге или в гололёд тормозной путь значительно увеличивается.</a:t>
            </a:r>
          </a:p>
        </p:txBody>
      </p:sp>
      <p:pic>
        <p:nvPicPr>
          <p:cNvPr id="249" name="Shape 249"/>
          <p:cNvPicPr/>
          <p:nvPr/>
        </p:nvPicPr>
        <p:blipFill>
          <a:blip r:embed="rId2"/>
          <a:stretch/>
        </p:blipFill>
        <p:spPr>
          <a:xfrm>
            <a:off x="0" y="0"/>
            <a:ext cx="9144000" cy="2595339"/>
          </a:xfrm>
          <a:prstGeom prst="rect">
            <a:avLst/>
          </a:prstGeom>
          <a:ln w="9525">
            <a:noFill/>
            <a:headEnd type="none" w="med" len="med"/>
            <a:tailEnd type="none" w="med" len="med"/>
          </a:ln>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GroupShape 250"/>
        <p:cNvGrpSpPr/>
        <p:nvPr/>
      </p:nvGrpSpPr>
      <p:grpSpPr>
        <a:xfrm>
          <a:off x="0" y="0"/>
          <a:ext cx="0" cy="0"/>
          <a:chOff x="0" y="0"/>
          <a:chExt cx="0" cy="0"/>
        </a:xfrm>
      </p:grpSpPr>
      <p:sp>
        <p:nvSpPr>
          <p:cNvPr id="251" name="Shape 25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4800" b="1">
                <a:latin typeface="Times New Roman"/>
                <a:ea typeface="Times New Roman"/>
                <a:cs typeface="Times New Roman"/>
              </a:rPr>
              <a:t>Вопрос 1:</a:t>
            </a:r>
            <a:r>
              <a:rPr sz="4800">
                <a:latin typeface="Times New Roman"/>
                <a:ea typeface="Times New Roman"/>
                <a:cs typeface="Times New Roman"/>
              </a:rPr>
              <a:t> </a:t>
            </a:r>
            <a:br>
              <a:rPr sz="4800">
                <a:latin typeface="Times New Roman"/>
                <a:ea typeface="Times New Roman"/>
                <a:cs typeface="Times New Roman"/>
              </a:rPr>
            </a:br>
            <a:r>
              <a:rPr sz="4800">
                <a:latin typeface="Times New Roman"/>
                <a:ea typeface="Times New Roman"/>
                <a:cs typeface="Times New Roman"/>
              </a:rPr>
              <a:t>Выберите все верные утверждения о характере торможения автомобиля</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GroupShape 252"/>
        <p:cNvGrpSpPr/>
        <p:nvPr/>
      </p:nvGrpSpPr>
      <p:grpSpPr>
        <a:xfrm>
          <a:off x="0" y="0"/>
          <a:ext cx="0" cy="0"/>
          <a:chOff x="0" y="0"/>
          <a:chExt cx="0" cy="0"/>
        </a:xfrm>
      </p:grpSpPr>
      <p:sp>
        <p:nvSpPr>
          <p:cNvPr id="253" name="Shape 25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sz="3100" b="1">
                <a:latin typeface="Times New Roman"/>
                <a:ea typeface="Times New Roman"/>
                <a:cs typeface="Times New Roman"/>
              </a:rPr>
              <a:t/>
            </a:r>
            <a:br>
              <a:rPr sz="3100" b="1">
                <a:latin typeface="Times New Roman"/>
                <a:ea typeface="Times New Roman"/>
                <a:cs typeface="Times New Roman"/>
              </a:rPr>
            </a:br>
            <a:r>
              <a:rPr sz="3100" b="1">
                <a:latin typeface="Times New Roman"/>
                <a:ea typeface="Times New Roman"/>
                <a:cs typeface="Times New Roman"/>
              </a:rPr>
              <a:t>А.</a:t>
            </a:r>
            <a:r>
              <a:rPr sz="3100">
                <a:latin typeface="Times New Roman"/>
                <a:ea typeface="Times New Roman"/>
                <a:cs typeface="Times New Roman"/>
              </a:rPr>
              <a:t> Для одного и того же автомобиля тормозной путь увеличивается с увеличением скорости движения и не зависит от погодных условий.</a:t>
            </a:r>
            <a:br>
              <a:rPr sz="3100">
                <a:latin typeface="Times New Roman"/>
                <a:ea typeface="Times New Roman"/>
                <a:cs typeface="Times New Roman"/>
              </a:rPr>
            </a:br>
            <a:r>
              <a:rPr sz="3100" b="1">
                <a:latin typeface="Times New Roman"/>
                <a:ea typeface="Times New Roman"/>
                <a:cs typeface="Times New Roman"/>
              </a:rPr>
              <a:t>В.</a:t>
            </a:r>
            <a:r>
              <a:rPr sz="3100">
                <a:latin typeface="Times New Roman"/>
                <a:ea typeface="Times New Roman"/>
                <a:cs typeface="Times New Roman"/>
              </a:rPr>
              <a:t> Исследование зависимости тормозного пути от скорости движения должно было проводиться для одного и того же автомобиля и при движении по одной и то же дороге.</a:t>
            </a:r>
            <a:br>
              <a:rPr sz="3100">
                <a:latin typeface="Times New Roman"/>
                <a:ea typeface="Times New Roman"/>
                <a:cs typeface="Times New Roman"/>
              </a:rPr>
            </a:br>
            <a:r>
              <a:rPr sz="3100" b="1">
                <a:latin typeface="Times New Roman"/>
                <a:ea typeface="Times New Roman"/>
                <a:cs typeface="Times New Roman"/>
              </a:rPr>
              <a:t>С.</a:t>
            </a:r>
            <a:r>
              <a:rPr sz="3100">
                <a:latin typeface="Times New Roman"/>
                <a:ea typeface="Times New Roman"/>
                <a:cs typeface="Times New Roman"/>
              </a:rPr>
              <a:t> Чем легче автомобиль, тем больше его остановочный путь.</a:t>
            </a:r>
            <a:br>
              <a:rPr sz="3100">
                <a:latin typeface="Times New Roman"/>
                <a:ea typeface="Times New Roman"/>
                <a:cs typeface="Times New Roman"/>
              </a:rPr>
            </a:br>
            <a:r>
              <a:rPr sz="3100" b="1">
                <a:latin typeface="Times New Roman"/>
                <a:ea typeface="Times New Roman"/>
                <a:cs typeface="Times New Roman"/>
              </a:rPr>
              <a:t>Д.</a:t>
            </a:r>
            <a:r>
              <a:rPr sz="3100">
                <a:latin typeface="Times New Roman"/>
                <a:ea typeface="Times New Roman"/>
                <a:cs typeface="Times New Roman"/>
              </a:rPr>
              <a:t> Если водитель отвлекается от дороги, то увеличивается путь реакции, являющийся составной частью общего остановочного пути.</a:t>
            </a:r>
            <a:br>
              <a:rPr sz="3100">
                <a:latin typeface="Times New Roman"/>
                <a:ea typeface="Times New Roman"/>
                <a:cs typeface="Times New Roman"/>
              </a:rPr>
            </a:br>
            <a:r>
              <a:rPr sz="3100" b="1">
                <a:latin typeface="Times New Roman"/>
                <a:ea typeface="Times New Roman"/>
                <a:cs typeface="Times New Roman"/>
              </a:rPr>
              <a:t>Е.</a:t>
            </a:r>
            <a:r>
              <a:rPr sz="3100">
                <a:latin typeface="Times New Roman"/>
                <a:ea typeface="Times New Roman"/>
                <a:cs typeface="Times New Roman"/>
              </a:rPr>
              <a:t> Путь реакции всегда постоянен, а тормозной путь прямо пропорционален скорости движения автомобиля перед началом торможения.</a:t>
            </a:r>
            <a:r>
              <a:t/>
            </a:r>
            <a:br/>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GroupShape 254"/>
        <p:cNvGrpSpPr/>
        <p:nvPr/>
      </p:nvGrpSpPr>
      <p:grpSpPr>
        <a:xfrm>
          <a:off x="0" y="0"/>
          <a:ext cx="0" cy="0"/>
          <a:chOff x="0" y="0"/>
          <a:chExt cx="0" cy="0"/>
        </a:xfrm>
      </p:grpSpPr>
      <p:sp>
        <p:nvSpPr>
          <p:cNvPr id="255" name="Shape 25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b="1">
                <a:latin typeface="Times New Roman"/>
                <a:ea typeface="Times New Roman"/>
                <a:cs typeface="Times New Roman"/>
              </a:rPr>
              <a:t>Ответ: В, Д</a:t>
            </a:r>
            <a:endParaRPr sz="6000">
              <a:latin typeface="Times New Roman"/>
              <a:ea typeface="Times New Roman"/>
              <a:cs typeface="Times New Roman"/>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GroupShape 256"/>
        <p:cNvGrpSpPr/>
        <p:nvPr/>
      </p:nvGrpSpPr>
      <p:grpSpPr>
        <a:xfrm>
          <a:off x="0" y="0"/>
          <a:ext cx="0" cy="0"/>
          <a:chOff x="0" y="0"/>
          <a:chExt cx="0" cy="0"/>
        </a:xfrm>
      </p:grpSpPr>
      <p:sp>
        <p:nvSpPr>
          <p:cNvPr id="257" name="Shape 25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3:</a:t>
            </a:r>
            <a:r>
              <a:t/>
            </a:r>
            <a:br/>
            <a:r>
              <a:t>Коэффициент трения шин о поверхность дороги зависит от погоды. Тормозной путь автомобиля намного увеличивается, если торможение автомобиля происходит на скользкой дороге.</a:t>
            </a:r>
            <a:br/>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GroupShape 258"/>
        <p:cNvGrpSpPr/>
        <p:nvPr/>
      </p:nvGrpSpPr>
      <p:grpSpPr>
        <a:xfrm>
          <a:off x="0" y="0"/>
          <a:ext cx="0" cy="0"/>
          <a:chOff x="0" y="0"/>
          <a:chExt cx="0" cy="0"/>
        </a:xfrm>
      </p:grpSpPr>
      <p:sp>
        <p:nvSpPr>
          <p:cNvPr id="259" name="Shape 25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endParaRPr/>
          </a:p>
        </p:txBody>
      </p:sp>
      <p:pic>
        <p:nvPicPr>
          <p:cNvPr id="261" name="Shape 261"/>
          <p:cNvPicPr/>
          <p:nvPr/>
        </p:nvPicPr>
        <p:blipFill>
          <a:blip r:embed="rId2"/>
          <a:stretch/>
        </p:blipFill>
        <p:spPr>
          <a:xfrm>
            <a:off x="1115616" y="0"/>
            <a:ext cx="7200801" cy="6858000"/>
          </a:xfrm>
          <a:prstGeom prst="rect">
            <a:avLst/>
          </a:prstGeom>
          <a:ln w="9525">
            <a:noFill/>
            <a:headEnd type="none" w="med" len="med"/>
            <a:tailEnd type="none" w="med" len="med"/>
          </a:ln>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GroupShape 262"/>
        <p:cNvGrpSpPr/>
        <p:nvPr/>
      </p:nvGrpSpPr>
      <p:grpSpPr>
        <a:xfrm>
          <a:off x="0" y="0"/>
          <a:ext cx="0" cy="0"/>
          <a:chOff x="0" y="0"/>
          <a:chExt cx="0" cy="0"/>
        </a:xfrm>
      </p:grpSpPr>
      <p:sp>
        <p:nvSpPr>
          <p:cNvPr id="263" name="Shape 26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t>Какие условия должны были соблюдаться при проведении исследования, результаты которого представлены на рисунке?</a:t>
            </a:r>
            <a:br/>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GroupShape 264"/>
        <p:cNvGrpSpPr/>
        <p:nvPr/>
      </p:nvGrpSpPr>
      <p:grpSpPr>
        <a:xfrm>
          <a:off x="0" y="0"/>
          <a:ext cx="0" cy="0"/>
          <a:chOff x="0" y="0"/>
          <a:chExt cx="0" cy="0"/>
        </a:xfrm>
      </p:grpSpPr>
      <p:sp>
        <p:nvSpPr>
          <p:cNvPr id="265" name="Shape 26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t>Ответ: </a:t>
            </a:r>
            <a:br/>
            <a:r>
              <a:t>тормозной путь зависит от начальной скорости торможения, а также может зависеть от массы автомобиля, ветра и т.п. Поэтому при проведении такого исследования должны оставаться неизменными все эти величины, а меняться только покрытие дороги (коэффициент трения шин о дорогу)</a:t>
            </a:r>
            <a:br/>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GroupShape 266"/>
        <p:cNvGrpSpPr/>
        <p:nvPr/>
      </p:nvGrpSpPr>
      <p:grpSpPr>
        <a:xfrm>
          <a:off x="0" y="0"/>
          <a:ext cx="0" cy="0"/>
          <a:chOff x="0" y="0"/>
          <a:chExt cx="0" cy="0"/>
        </a:xfrm>
      </p:grpSpPr>
      <p:sp>
        <p:nvSpPr>
          <p:cNvPr id="267" name="Shape 26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Задания по теме «Механические</a:t>
            </a:r>
            <a:br>
              <a:rPr b="1"/>
            </a:br>
            <a:r>
              <a:rPr b="1"/>
              <a:t> колебания и волны. Звук»</a:t>
            </a:r>
            <a:br>
              <a:rPr b="1"/>
            </a:br>
            <a:r>
              <a:rPr b="1"/>
              <a:t>Задание 10. Ультразвук</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GroupShape 80">
          <a:extLst>
            <a:ext uri="{FF2B5EF4-FFF2-40B4-BE49-F238E27FC236}">
              <a16:creationId xmlns:a16="http://schemas.microsoft.com/office/drawing/2014/main" id="{988306BA-4959-6C3F-BAF9-43CD8EEEC133}"/>
            </a:ext>
          </a:extLst>
        </p:cNvPr>
        <p:cNvGrpSpPr/>
        <p:nvPr/>
      </p:nvGrpSpPr>
      <p:grpSpPr>
        <a:xfrm>
          <a:off x="0" y="0"/>
          <a:ext cx="0" cy="0"/>
          <a:chOff x="0" y="0"/>
          <a:chExt cx="0" cy="0"/>
        </a:xfrm>
      </p:grpSpPr>
      <p:sp>
        <p:nvSpPr>
          <p:cNvPr id="81" name="Shape 81">
            <a:extLst>
              <a:ext uri="{FF2B5EF4-FFF2-40B4-BE49-F238E27FC236}">
                <a16:creationId xmlns:a16="http://schemas.microsoft.com/office/drawing/2014/main" id="{EB2A93B1-77B7-8958-7271-F4A9A15395BC}"/>
              </a:ext>
            </a:extLst>
          </p:cNvPr>
          <p:cNvSpPr txBox="1">
            <a:spLocks noGrp="1"/>
          </p:cNvSpPr>
          <p:nvPr>
            <p:ph type="title"/>
          </p:nvPr>
        </p:nvSpPr>
        <p:spPr>
          <a:xfrm>
            <a:off x="395536" y="274638"/>
            <a:ext cx="8291263"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dirty="0"/>
          </a:p>
        </p:txBody>
      </p:sp>
      <p:sp>
        <p:nvSpPr>
          <p:cNvPr id="3" name="TextBox 2">
            <a:extLst>
              <a:ext uri="{FF2B5EF4-FFF2-40B4-BE49-F238E27FC236}">
                <a16:creationId xmlns:a16="http://schemas.microsoft.com/office/drawing/2014/main" id="{0C7051C8-190C-E6D7-8B36-2773F7384811}"/>
              </a:ext>
            </a:extLst>
          </p:cNvPr>
          <p:cNvSpPr txBox="1"/>
          <p:nvPr/>
        </p:nvSpPr>
        <p:spPr>
          <a:xfrm>
            <a:off x="457201" y="842491"/>
            <a:ext cx="8077199" cy="4953985"/>
          </a:xfrm>
          <a:prstGeom prst="rect">
            <a:avLst/>
          </a:prstGeom>
          <a:noFill/>
        </p:spPr>
        <p:txBody>
          <a:bodyPr wrap="square">
            <a:spAutoFit/>
          </a:bodyPr>
          <a:lstStyle/>
          <a:p>
            <a:pPr indent="450215" algn="just">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Вопрос 1:</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Выберите верное утверждение:</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А.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Ребята изучали зависимость скорости распространения запаха дезодоранта от рода вещества.</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Одноклассники изучали зависимость скорости распространения запаха от температуры воздуха в комнате.</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Расстояние, на которое распространялся запах дезодоранта воздуха в ходе двух экспериментов, менялось.</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indent="450215" algn="just">
              <a:lnSpc>
                <a:spcPct val="115000"/>
              </a:lnSpc>
              <a:spcAft>
                <a:spcPts val="1000"/>
              </a:spcAft>
            </a:pPr>
            <a:r>
              <a:rPr lang="ru-RU" sz="2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Д. </a:t>
            </a:r>
            <a:r>
              <a:rPr lang="ru-RU"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При уменьшении температуры воздуха в комнате скорость распространения запаха возрастает.</a:t>
            </a:r>
            <a:endParaRPr lang="ru-RU" sz="2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379940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GroupShape 268"/>
        <p:cNvGrpSpPr/>
        <p:nvPr/>
      </p:nvGrpSpPr>
      <p:grpSpPr>
        <a:xfrm>
          <a:off x="0" y="0"/>
          <a:ext cx="0" cy="0"/>
          <a:chOff x="0" y="0"/>
          <a:chExt cx="0" cy="0"/>
        </a:xfrm>
      </p:grpSpPr>
      <p:sp>
        <p:nvSpPr>
          <p:cNvPr id="269" name="Shape 26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3600"/>
              <a:t>Во многих странах можно получить изображение плода (развивающегося ребенка) при помощи ультразвуковой визуализации (эхографии). Ультразвук считается безопасным как для матери, так и для плода. Врач держит датчик и двигает его по животу матери. Ультразвуковые волны передаются в живот. Внутри живота они отражаются от поверхности зародыша. Эти отражаемые волны вновь поглощаются датчиком и транслируются на машине, которая воспроизводит изображение</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GroupShape 270"/>
        <p:cNvGrpSpPr/>
        <p:nvPr/>
      </p:nvGrpSpPr>
      <p:grpSpPr>
        <a:xfrm>
          <a:off x="0" y="0"/>
          <a:ext cx="0" cy="0"/>
          <a:chOff x="0" y="0"/>
          <a:chExt cx="0" cy="0"/>
        </a:xfrm>
      </p:grpSpPr>
      <p:sp>
        <p:nvSpPr>
          <p:cNvPr id="271" name="Shape 27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Вопрос 1:</a:t>
            </a:r>
            <a:r>
              <a:t> </a:t>
            </a:r>
            <a:br/>
            <a:r>
              <a:t>Для формирования изображения ультразвуковая машина должна подсчитать расстояние между плодом и датчиком. Ультразвуковые волны проходят сквозь живот со скоростью 1540 м/с. Какие  измерения машина должна осуществить для расчета расстояния?</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GroupShape 272"/>
        <p:cNvGrpSpPr/>
        <p:nvPr/>
      </p:nvGrpSpPr>
      <p:grpSpPr>
        <a:xfrm>
          <a:off x="0" y="0"/>
          <a:ext cx="0" cy="0"/>
          <a:chOff x="0" y="0"/>
          <a:chExt cx="0" cy="0"/>
        </a:xfrm>
      </p:grpSpPr>
      <p:sp>
        <p:nvSpPr>
          <p:cNvPr id="273" name="Shape 27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b="1"/>
              <a:t>Ответ: </a:t>
            </a:r>
            <a:br>
              <a:rPr b="1"/>
            </a:br>
            <a:r>
              <a:t>она должна измерить время, затраченное ультразвуковой волной, на прохождение расстояния от зонда до поверхности зародыша и обратно.</a:t>
            </a:r>
            <a:r>
              <a:rPr b="1"/>
              <a:t> </a:t>
            </a:r>
            <a:r>
              <a:t/>
            </a:r>
            <a:br/>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GroupShape 274"/>
        <p:cNvGrpSpPr/>
        <p:nvPr/>
      </p:nvGrpSpPr>
      <p:grpSpPr>
        <a:xfrm>
          <a:off x="0" y="0"/>
          <a:ext cx="0" cy="0"/>
          <a:chOff x="0" y="0"/>
          <a:chExt cx="0" cy="0"/>
        </a:xfrm>
      </p:grpSpPr>
      <p:sp>
        <p:nvSpPr>
          <p:cNvPr id="275" name="Shape 27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3600" b="1">
                <a:latin typeface="Times New Roman"/>
                <a:ea typeface="Times New Roman"/>
                <a:cs typeface="Times New Roman"/>
              </a:rPr>
              <a:t>Вопрос 2:</a:t>
            </a:r>
            <a:r>
              <a:rPr sz="3600">
                <a:latin typeface="Times New Roman"/>
                <a:ea typeface="Times New Roman"/>
                <a:cs typeface="Times New Roman"/>
              </a:rPr>
              <a:t>  </a:t>
            </a:r>
            <a:br>
              <a:rPr sz="3600">
                <a:latin typeface="Times New Roman"/>
                <a:ea typeface="Times New Roman"/>
                <a:cs typeface="Times New Roman"/>
              </a:rPr>
            </a:br>
            <a:r>
              <a:rPr sz="3600">
                <a:latin typeface="Times New Roman"/>
                <a:ea typeface="Times New Roman"/>
                <a:cs typeface="Times New Roman"/>
              </a:rPr>
              <a:t>Изображение плода может быть также получено при использовании рентгеновского излучения. Однако женщинам советуют избегать рентгена живота во время беременности.</a:t>
            </a:r>
            <a:br>
              <a:rPr sz="3600">
                <a:latin typeface="Times New Roman"/>
                <a:ea typeface="Times New Roman"/>
                <a:cs typeface="Times New Roman"/>
              </a:rPr>
            </a:br>
            <a:r>
              <a:rPr sz="3600">
                <a:latin typeface="Times New Roman"/>
                <a:ea typeface="Times New Roman"/>
                <a:cs typeface="Times New Roman"/>
              </a:rPr>
              <a:t>Почему женщинам особенно</a:t>
            </a:r>
            <a:r>
              <a:rPr sz="3600" b="1">
                <a:latin typeface="Times New Roman"/>
                <a:ea typeface="Times New Roman"/>
                <a:cs typeface="Times New Roman"/>
              </a:rPr>
              <a:t> </a:t>
            </a:r>
            <a:r>
              <a:rPr sz="3600">
                <a:latin typeface="Times New Roman"/>
                <a:ea typeface="Times New Roman"/>
                <a:cs typeface="Times New Roman"/>
              </a:rPr>
              <a:t>стоит избегать рентгеновского излучения области живота во время беременности?</a:t>
            </a:r>
            <a:r>
              <a:rPr sz="3200"/>
              <a:t/>
            </a:r>
            <a:br>
              <a:rPr sz="3200"/>
            </a:br>
            <a:endParaRPr sz="32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GroupShape 276"/>
        <p:cNvGrpSpPr/>
        <p:nvPr/>
      </p:nvGrpSpPr>
      <p:grpSpPr>
        <a:xfrm>
          <a:off x="0" y="0"/>
          <a:ext cx="0" cy="0"/>
          <a:chOff x="0" y="0"/>
          <a:chExt cx="0" cy="0"/>
        </a:xfrm>
      </p:grpSpPr>
      <p:sp>
        <p:nvSpPr>
          <p:cNvPr id="277" name="Shape 277"/>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fontScale="90000"/>
          </a:bodyPr>
          <a:lstStyle>
            <a:defPPr/>
            <a:lvl1pPr lvl="0">
              <a:defRPr>
                <a:solidFill>
                  <a:schemeClr val="dk1"/>
                </a:solidFill>
                <a:latin typeface="+mn-lt"/>
                <a:ea typeface="+mn-ea"/>
                <a:cs typeface="+mn-cs"/>
              </a:defRPr>
            </a:lvl1pPr>
          </a:lstStyle>
          <a:p>
            <a:r>
              <a:rPr b="1"/>
              <a:t>Ответ:</a:t>
            </a:r>
            <a:br>
              <a:rPr b="1"/>
            </a:br>
            <a:r>
              <a:rPr b="1"/>
              <a:t> </a:t>
            </a:r>
            <a:r>
              <a:rPr sz="6000">
                <a:latin typeface="Times New Roman"/>
                <a:ea typeface="Times New Roman"/>
                <a:cs typeface="Times New Roman"/>
              </a:rPr>
              <a:t>Рентгеновские лучи вредны для плода, потому что они могут вызвать мутацию плода, врожденные дефекты плода</a:t>
            </a:r>
            <a:r>
              <a:t/>
            </a:r>
            <a:br/>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GroupShape 278"/>
        <p:cNvGrpSpPr/>
        <p:nvPr/>
      </p:nvGrpSpPr>
      <p:grpSpPr>
        <a:xfrm>
          <a:off x="0" y="0"/>
          <a:ext cx="0" cy="0"/>
          <a:chOff x="0" y="0"/>
          <a:chExt cx="0" cy="0"/>
        </a:xfrm>
      </p:grpSpPr>
      <p:sp>
        <p:nvSpPr>
          <p:cNvPr id="279" name="Shape 279"/>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r>
              <a:rPr sz="4800" b="1"/>
              <a:t>Вопрос 3:</a:t>
            </a:r>
            <a:r>
              <a:rPr sz="4800"/>
              <a:t/>
            </a:r>
            <a:br>
              <a:rPr sz="4800"/>
            </a:br>
            <a:r>
              <a:rPr sz="4800"/>
              <a:t>Могут ли ультразвуковые исследования беременных женщин дать ответы на следующие вопросы? Обведите «Да» или «Нет» для каждого из следующих вопросов.</a:t>
            </a:r>
            <a:r>
              <a:t/>
            </a:r>
            <a:br/>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GroupShape 280"/>
        <p:cNvGrpSpPr/>
        <p:nvPr/>
      </p:nvGrpSpPr>
      <p:grpSpPr>
        <a:xfrm>
          <a:off x="0" y="0"/>
          <a:ext cx="0" cy="0"/>
          <a:chOff x="0" y="0"/>
          <a:chExt cx="0" cy="0"/>
        </a:xfrm>
      </p:grpSpPr>
      <p:sp>
        <p:nvSpPr>
          <p:cNvPr id="281" name="Shape 281"/>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lstStyle>
            <a:defPPr/>
            <a:lvl1pPr lvl="0">
              <a:defRPr>
                <a:solidFill>
                  <a:schemeClr val="dk1"/>
                </a:solidFill>
                <a:latin typeface="+mn-lt"/>
                <a:ea typeface="+mn-ea"/>
                <a:cs typeface="+mn-cs"/>
              </a:defRPr>
            </a:lvl1pPr>
          </a:lstStyle>
          <a:p>
            <a:endParaRPr/>
          </a:p>
        </p:txBody>
      </p:sp>
      <p:pic>
        <p:nvPicPr>
          <p:cNvPr id="283" name="Shape 283"/>
          <p:cNvPicPr/>
          <p:nvPr/>
        </p:nvPicPr>
        <p:blipFill>
          <a:blip r:embed="rId2"/>
          <a:stretch/>
        </p:blipFill>
        <p:spPr>
          <a:xfrm>
            <a:off x="251519" y="692696"/>
            <a:ext cx="8496944" cy="4896544"/>
          </a:xfrm>
          <a:prstGeom prst="rect">
            <a:avLst/>
          </a:prstGeom>
          <a:ln w="9525">
            <a:noFill/>
            <a:headEnd type="none" w="med" len="med"/>
            <a:tailEnd type="none" w="med" len="med"/>
          </a:ln>
        </p:spPr>
      </p:pic>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GroupShape 284"/>
        <p:cNvGrpSpPr/>
        <p:nvPr/>
      </p:nvGrpSpPr>
      <p:grpSpPr>
        <a:xfrm>
          <a:off x="0" y="0"/>
          <a:ext cx="0" cy="0"/>
          <a:chOff x="0" y="0"/>
          <a:chExt cx="0" cy="0"/>
        </a:xfrm>
      </p:grpSpPr>
      <p:sp>
        <p:nvSpPr>
          <p:cNvPr id="285" name="Shape 285"/>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r>
              <a:rPr sz="6000"/>
              <a:t>Ответ</a:t>
            </a:r>
            <a:br>
              <a:rPr sz="6000"/>
            </a:br>
            <a:r>
              <a:rPr sz="6000"/>
              <a:t>да</a:t>
            </a:r>
            <a:br>
              <a:rPr sz="6000"/>
            </a:br>
            <a:r>
              <a:rPr sz="6000"/>
              <a:t>нет</a:t>
            </a:r>
            <a:br>
              <a:rPr sz="6000"/>
            </a:br>
            <a:r>
              <a:rPr sz="6000"/>
              <a:t>да</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GroupShape 122"/>
        <p:cNvGrpSpPr/>
        <p:nvPr/>
      </p:nvGrpSpPr>
      <p:grpSpPr>
        <a:xfrm>
          <a:off x="0" y="0"/>
          <a:ext cx="0" cy="0"/>
          <a:chOff x="0" y="0"/>
          <a:chExt cx="0" cy="0"/>
        </a:xfrm>
      </p:grpSpPr>
      <p:sp>
        <p:nvSpPr>
          <p:cNvPr id="123" name="Shape 123"/>
          <p:cNvSpPr txBox="1">
            <a:spLocks noGrp="1"/>
          </p:cNvSpPr>
          <p:nvPr>
            <p:ph type="title"/>
          </p:nvPr>
        </p:nvSpPr>
        <p:spPr>
          <a:xfrm>
            <a:off x="457200" y="274638"/>
            <a:ext cx="8229600" cy="610669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sz="6000" dirty="0">
              <a:latin typeface="Times New Roman"/>
              <a:ea typeface="Times New Roman"/>
              <a:cs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767" y="762000"/>
            <a:ext cx="75184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376712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GroupShape 132"/>
        <p:cNvGrpSpPr/>
        <p:nvPr/>
      </p:nvGrpSpPr>
      <p:grpSpPr>
        <a:xfrm>
          <a:off x="0" y="0"/>
          <a:ext cx="0" cy="0"/>
          <a:chOff x="0" y="0"/>
          <a:chExt cx="0" cy="0"/>
        </a:xfrm>
      </p:grpSpPr>
      <p:sp>
        <p:nvSpPr>
          <p:cNvPr id="133" name="Shape 133"/>
          <p:cNvSpPr txBox="1">
            <a:spLocks noGrp="1"/>
          </p:cNvSpPr>
          <p:nvPr>
            <p:ph type="title"/>
          </p:nvPr>
        </p:nvSpPr>
        <p:spPr>
          <a:xfrm>
            <a:off x="0" y="0"/>
            <a:ext cx="9144000" cy="6858000"/>
          </a:xfrm>
          <a:prstGeom prst="rect">
            <a:avLst/>
          </a:prstGeom>
        </p:spPr>
        <p:style>
          <a:lnRef idx="1">
            <a:schemeClr val="accent5"/>
          </a:lnRef>
          <a:fillRef idx="2">
            <a:schemeClr val="accent5"/>
          </a:fillRef>
          <a:effectRef idx="0">
            <a:scrgbClr r="0" g="0" b="0"/>
          </a:effectRef>
          <a:fontRef idx="none"/>
        </p:style>
        <p:txBody>
          <a:bodyPr>
            <a:normAutofit/>
          </a:bodyPr>
          <a:lstStyle>
            <a:defPPr/>
            <a:lvl1pPr lvl="0">
              <a:defRPr>
                <a:solidFill>
                  <a:schemeClr val="dk1"/>
                </a:solidFill>
                <a:latin typeface="+mn-lt"/>
                <a:ea typeface="+mn-ea"/>
                <a:cs typeface="+mn-cs"/>
              </a:defRPr>
            </a:lvl1pPr>
          </a:lstStyle>
          <a:p>
            <a:endParaRPr sz="6000" dirty="0">
              <a:latin typeface="Times New Roman"/>
              <a:ea typeface="Times New Roman"/>
              <a:cs typeface="Times New Roman"/>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767" y="381000"/>
            <a:ext cx="8128000" cy="609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theme1.xml><?xml version="1.0" encoding="utf-8"?>
<a:theme xmlns:a="http://schemas.openxmlformats.org/drawingml/2006/main" name="Тема Office">
  <a:themeElements>
    <a:clrScheme name="Поток">
      <a:dk1>
        <a:srgbClr val="000000"/>
      </a:dk1>
      <a:lt1>
        <a:srgbClr val="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Стандартная">
      <a:majorFont>
        <a:latin typeface="Calibri"/>
        <a:ea typeface=""/>
        <a:cs typeface=""/>
      </a:majorFont>
      <a:minorFont>
        <a:latin typeface="Calibri"/>
        <a:ea typeface=""/>
        <a:cs typeface=""/>
      </a:minorFont>
    </a:fontScheme>
    <a:fmtScheme name="Стандартная">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gradFill>
        <a:gradFill>
          <a:gsLst>
            <a:gs pos="0">
              <a:schemeClr val="phClr">
                <a:shade val="51000"/>
                <a:satMod val="130000"/>
              </a:schemeClr>
            </a:gs>
            <a:gs pos="80000">
              <a:schemeClr val="phClr">
                <a:shade val="93000"/>
                <a:satMod val="130000"/>
              </a:schemeClr>
            </a:gs>
            <a:gs pos="100000">
              <a:schemeClr val="phClr">
                <a:shade val="94000"/>
                <a:satMod val="135000"/>
              </a:schemeClr>
            </a:gs>
          </a:gsLst>
        </a:gradFill>
      </a:fillStyleLst>
      <a:lnStyleLst>
        <a:ln w="9525">
          <a:solidFill>
            <a:schemeClr val="phClr">
              <a:shade val="95000"/>
              <a:satMod val="105000"/>
            </a:schemeClr>
          </a:solidFill>
          <a:prstDash val="solid"/>
        </a:ln>
        <a:ln w="25400">
          <a:solidFill>
            <a:schemeClr val="phClr"/>
          </a:solidFill>
          <a:prstDash val="solid"/>
        </a:ln>
        <a:ln w="38100">
          <a:solidFill>
            <a:schemeClr val="phClr"/>
          </a:solidFill>
          <a:prstDash val="solid"/>
        </a:ln>
      </a:lnStyleLst>
      <a:effectStyleLst>
        <a:effectStyle>
          <a:effectLst>
            <a:outerShdw>
              <a:srgbClr val="000000">
                <a:alpha val="38000"/>
              </a:srgbClr>
            </a:outerShdw>
          </a:effectLst>
        </a:effectStyle>
        <a:effectStyle>
          <a:effectLst>
            <a:outerShdw>
              <a:srgbClr val="000000">
                <a:alpha val="35000"/>
              </a:srgbClr>
            </a:outerShdw>
          </a:effectLst>
        </a:effectStyle>
        <a:effectStyle>
          <a:effectLst>
            <a:outerShdw>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gradFill>
        <a:gradFill>
          <a:gsLst>
            <a:gs pos="0">
              <a:schemeClr val="phClr">
                <a:tint val="80000"/>
                <a:satMod val="300000"/>
              </a:schemeClr>
            </a:gs>
            <a:gs pos="100000">
              <a:schemeClr val="phClr">
                <a:shade val="30000"/>
                <a:satMod val="200000"/>
              </a:schemeClr>
            </a:gs>
          </a:gsLs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Normal.dotm</Template>
  <TotalTime>88</TotalTime>
  <Words>1149</Words>
  <Application>Microsoft Office PowerPoint</Application>
  <DocSecurity>0</DocSecurity>
  <PresentationFormat>Экран (4:3)</PresentationFormat>
  <Paragraphs>109</Paragraphs>
  <Slides>101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101</vt:i4>
      </vt:variant>
    </vt:vector>
  </HeadingPairs>
  <TitlesOfParts>
    <vt:vector size="108" baseType="lpstr">
      <vt:lpstr>Arial</vt:lpstr>
      <vt:lpstr>Calibri</vt:lpstr>
      <vt:lpstr>Century Gothic</vt:lpstr>
      <vt:lpstr>Symbol</vt:lpstr>
      <vt:lpstr>Times New Roman</vt:lpstr>
      <vt:lpstr>Wingdings</vt:lpstr>
      <vt:lpstr>Тема Office</vt:lpstr>
      <vt:lpstr>Формирование функциональной грамотности  на уроках физики   </vt:lpstr>
      <vt:lpstr> 1.     Функциональная грамотность – это совокупность умений читать и писать для использования в повседневной жизни и решения житейских проблем.  2.    Функциональная грамотность - это способность человека использовать приобретенные в течение жизни знания для решения широкого диапазона жизненных задач в различных сферах человеческой деятельности, общения и социальных отношений.  </vt:lpstr>
      <vt:lpstr>Формирование функциональной грамотности позволит решить ряд задач:  оценивать уровень предметных знаний и умений;  оценить уровень развития общеучебных умений и навыков;  оценить способность самостоятельно приобретать знания и выбирать способы деятельности, необходимые для успешной адаптации в современном мире, т.е. результативно действовать в нестандартных ситуациях;  формировать познавательный интерес через развитие исследовательской компетенции </vt:lpstr>
      <vt:lpstr>Одной из приорететных задач современного образования согласно указу президента «О национальных целях и стратегических задачах развития Российской Федерации на период до 2024 года» является формирование и развитие функциональной грамотности учащихся. Функциональная грамотность позволяет человеку сопоставлять факты действительности с теоретическими знаниями, адаптировать свои результаты к физической теории и правильно действовать в определенных ситуациях, применяя полученные знания на практике. Если учащийся сумел приобрести такие навыки, он будет легко ориентироваться в современном мире.  </vt:lpstr>
      <vt:lpstr>Презентация PowerPoint</vt:lpstr>
      <vt:lpstr>Презентация PowerPoint</vt:lpstr>
      <vt:lpstr>Материал к уроку должен способствовать организации такой деятельности и включать задания, формирующие компетентности естественно-научной грамотности. Остановимся на примерах заданий для формирования функциональной грамотности на уроках физики. </vt:lpstr>
      <vt:lpstr>Задание 1. Распространение запахов Зимним вечером два одноклассника Витя и Даня решили провести эксперимент. Витя измерил температуру воздуха в комнате, взял дезодорант и распылил его, находясь в дальнем углу комнаты. Даня, находясь в противоположном углу, в это же время включил секундомер. Когда Даня почувствовал запах дезодоранта, то отключил секундомер. После этого ребята хорошо проветрили комнату. Витя опять замерил температуру – она оказалась ниже температуры воздуха в комнате во время первого эксперимента. Повторив все те же действия, что и в предыдущем случае, ребята получили другое время. </vt:lpstr>
      <vt:lpstr>Презентация PowerPoint</vt:lpstr>
      <vt:lpstr>Вопрос 2: Опять проветрив комнату и замерив температуру, ребята поменяли дезодорант на папины духи. Температура воздуха для третьего эксперимента была такой же, как и во втором эксперименте. Проделав те же действия, ребята получили новое время распространения запаха. Для того чтобы определить, какой запах распространяется быстрее, Даня предложил сравнить результаты первого и третьего экспериментов, а Витя – второго и третьего экспериментов. Кто из ребят прав? Поясните свой ответ. </vt:lpstr>
      <vt:lpstr>Презентация PowerPoint</vt:lpstr>
      <vt:lpstr>Задание 2. Любопытная Маша При изучении явления диффузии, учитель разбрызгал у доски духи, и попросил поднять руки, когда ученики почувствуют запах.  Ученики убедились, что те, кто ближе к доске, почувствовали запах быстрее. Сделали вывод о том, что молекулы духов во время движения проходят разные расстояния. Машу заинтересовал вопрос, с какой скоростью движутся молекулы духов? Она решила измерить скорость протекания диффузии. Как вы думаете: какие приборы будет использовать Маша? Что она будет измерять? Как она будет рассчитывать скорость протекания диффузии? </vt:lpstr>
      <vt:lpstr>Задание 3. Маринованные огурцы[5] При консервировании огурцов, их заливают маринадом. Маринад – это смесь воды, соли, сахара, специй и уксуса. Через несколько дней огурцы готовы к употреблению. Если же залить огурцы таким же маринадом, но более высокой температуры, то огурцы могут стать маринованными уже через несколько часов. Вопрос 1: Что нужно сделать с маринадом: нагреть или остудить, чтобы огурцы были готовы быстрее? Свой ответ поясните. Ответ: нагреть. Скорость диффузии зависит от температуры. Чем выше температура, тем быстрее идёт диффузия, следовательно, огурцы приготовятся быстрее. </vt:lpstr>
      <vt:lpstr>Вопрос 2: Когда огурцы заливают маринадом, они через некоторое время приобретают новые вкусовые качества. В то же время маринад приобретает огуречный вкус. Выберите верное утверждение о процессах, происходящих с маринадом. А. Молекулы воды, поваренной соли, сахара, специй, уксуса  изменяются и приобретают вкус огурцов. Б. Концентрация веществ в маринаде постепенно увеличивается. С. Огуречный сок проникает в маринад. Д. Молекулы поваренной соли и огурцов растворяются в воде. </vt:lpstr>
      <vt:lpstr>Презентация PowerPoint</vt:lpstr>
      <vt:lpstr>Презентация PowerPoint</vt:lpstr>
      <vt:lpstr>Задание 6. Рычаги в природе Рука человека представляет собой рычаг. Под действием силы двуглавой мышцы рычаг-рука поднимает груз, находящийся на ладони. Если рассматривать среднестатистического человека, то точка приложения силы F находится на расстоянии ОВ = 3 см от оси вращения (от локтевого сустава), а точка приложения веса груза P – на расстоянии ОС = 30 см (см. рисунок). </vt:lpstr>
      <vt:lpstr>Вопрос 1: Используя условие равновесия рычага, можно определить, как соотносятся сила двуглавой мышцы среднестатистического человека и вес поднимаемого им груза. Выберите верное утверждение о соотношении сил: А. Вес поднимаемого среднестатистическим человеком груза превосходит силу, развиваемую в этот момент двуглавой мышцей этого человека в 9 раз. В. Вес поднимаемого среднестатистическим человеком груза превосходит силу двуглавой мышцы этого человека в 10 раз. С. Сила двуглавой мышцы среднестатистического человека превосходит вес поднимаемого им груза в 9 раз. Д. Сила двуглавой мышцы среднестатистического человека превосходит вес поднимаемого им груза в 10 раз. Вопрос 2: Рычаг-рука при сокращении мышц выигрывает в расстоянии, но проигрывает в других характеристиках. В чём проигрывает рычаг-рука? Ответ: проигрывает в силе. </vt:lpstr>
      <vt:lpstr>Задание 7. Рычаги в природе Рычаги встречаются и у растений. Например, на сосну и тополь  – действует сильный ветер. Одновременно со стороны почвы возникает сила сопротивления, действующая на главный корень. У сосны корни уходят глубоко в  землю, система «клинообразная», а у тополя приземная разветвлённая корневая система. Какое из деревьев: сосна или тополь – скорее всего, будет вырвано с корнем при сильном ветре? Объясните свой ответ. </vt:lpstr>
      <vt:lpstr>Ответ: тополь. Так как плечо силы сопротивления, действующей на тополь со стороны земли, намного больше, чем плечо силы со стороны ветра, то рычаг (ствол и корень) при сильном ветре выйдет из равновесия и тополь упадёт, дерево будет вырвано с корнем. </vt:lpstr>
      <vt:lpstr>Использование  таких задач на уроках, позволяет создать необходимые условия ориентирования в новой ситуации, решения практической задачи. Это способствует формированию  функциональной грамотности учащихся.  </vt:lpstr>
      <vt:lpstr>Задания для формирования естественнонаучной грамотности учащихся на уроках физики </vt:lpstr>
      <vt:lpstr>Задание «Тесто» Чтобы сделать тесто для хлеба, повар смешивает муку, воду, соль и дрожжи. После смешивания тесто помещается в контейнер на  несколько часов для запуска процесса брожения. В процессе брожения в тесте происходит химическое изменение: дрожжи (одноклеточные грибы) помогают трансформировать крахмал и сахар в муке в углекислый газ и алкоголь. </vt:lpstr>
      <vt:lpstr>Вопрос 1:   Брожение является причиной поднятия теста. Почему тесто поднимается? А. Тесто поднимается, потому что производится алкоголь и превращается в газ. В. Тесто поднимается, потому что в нем размножаются одноклеточные грибы. С. Тесто поднимается, потому что в нем вырабатывается углекислый газ. Д. Тесто поднимается, потому что брожение превращает воду в пар</vt:lpstr>
      <vt:lpstr>Ответ: C</vt:lpstr>
      <vt:lpstr>Вопрос 2:   Через несколько часов после замешивания теста повар взвешивает его и видит, что его вес  уменьшился. Вес теста одинаков в начале каждого из четырех экспериментов, показанных ниже. Какие  два эксперимента повар должен сравнить для проверки того, являются ли дрожжи причиной уменьшения веса? </vt:lpstr>
      <vt:lpstr>Презентация PowerPoint</vt:lpstr>
      <vt:lpstr>А. Повар должен сравнить эксперименты 1 и 2. В. Повар должен сравнить эксперименты 1 и 3. С. Повар должен сравнить эксперименты 2 и 4. Д. Повар должен сравнить эксперименты 3 и 4</vt:lpstr>
      <vt:lpstr>Ответ D</vt:lpstr>
      <vt:lpstr>Вопрос 3: Когда поднятое (забродившее) тесто помещают в духовку для выпекания, скопления газов и  паров в тесте увеличиваются в размере. Почему скопления газов и паров увеличиваются при нагревании? </vt:lpstr>
      <vt:lpstr>А. Их молекулы становятся больше.  С. Число их молекул увеличивается. Д. Их молекулы реже сталкиваются.  В. Их молекулы двигаются быстрее</vt:lpstr>
      <vt:lpstr>Ответ: B</vt:lpstr>
      <vt:lpstr>Петя и Ваня решили провести эксперимент. Петя измерил температуру воздуха в комнате, взял освежитель воздуха и распылил его, находясь в дальнем углу комнаты. Ваня, находясь в противоположном углу, в это же время включил секундомер. Когда Ваня почувствовал запах освежителя, то отключил секундомер. После этого друзья хорошо проветрили комнату. </vt:lpstr>
      <vt:lpstr>Петя опять замерил температуру – она оказалась ниже температуры воздуха в комнате во время первого эксперимента. Повторив все те же действия, что и в предыдущем случае, друзья получили другое время. </vt:lpstr>
      <vt:lpstr>Вопрос 1: Выберите верное утверждение А. Друзья изучали зависимость скорости распространения запаха освежителя воздуха от агрегатного состояния вещества В. Друзья изучали зависимость скорости распространения запаха от температуры воздуха в комнате. С. Расстояние, на которое распространялся запах освежителя воздуха в ходе двух экспериментов, менялось. Д. При уменьшении температуры воздуха в комнате скорость распространения запаха возрастает. </vt:lpstr>
      <vt:lpstr>Ответ: В </vt:lpstr>
      <vt:lpstr>Вопрос 2: Опять проветрив комнату и замерив температуру, ребята поменяли освежитель воздуха на мамины духи. Температура воздуха для третьего эксперимента была такой же, как и во втором эксперименте. Проделав те же действия, друзья получили новое время распространения запаха. Для того, чтобы определить, какой запах распространяется быстрее, Петя предложил сравнить результаты первого и третьего экспериментов, а Ваня – второго и третьего экспериментов. Кто из ребят прав? Поясните свой ответ. </vt:lpstr>
      <vt:lpstr> Ответ: Ваня.  Для того, чтобы определить зависимость одной величины (скорость распространения запаха) от другой (рода пахучей жидкости), необходимо, чтобы остальные параметры опыта были одинаковыми (температура, расстояние). Расстояние во всех трёх опытах было одинаковым, а температура была одинаковой во втором и третьем опытах, поэтому прав Ваня </vt:lpstr>
      <vt:lpstr>Задания по теме «Взаимодействие тел» Задание 3.  Автобусы</vt:lpstr>
      <vt:lpstr> Автобус едет по прямой дороге. Водитель по имени Петр поставил стакан с водой на приборную панель. Вдруг Петр резко нажимает на тормоза.       </vt:lpstr>
      <vt:lpstr>Вопрос 1:  Что, скорее всего, произойдет со стаканом воды? А. Вода в стакане останется в горизонтальном положении. В. Вода выльется со стороны 1. С. Вода выльется со стороны 2. Д. Вода разольется, но невозможно определить, выльется ли она со стороны 1 или 2</vt:lpstr>
      <vt:lpstr>Ответ:  С</vt:lpstr>
      <vt:lpstr>Вопрос 2:  Автобус Петра, как и большинство автобусов, использует в качестве топлива бензин. Такие автобусы загрязняют окружающую среду. В некоторых годах ездят троллейбусы: они работают на электродвигателе. Электрическое             напряжение, необходимое для двигателя, поступает по линиям электропередач (как электропоезда). Электричество генерируется на электростанциях, использующих ископаемое топливо. Сторонники использования троллейбусов в городах говорят, что этот вид транспорта не загрязняет окружающую среду. Правы ли сторонники троллейбусов в своих суждениях? Объясните ваш ответ. </vt:lpstr>
      <vt:lpstr>Ответ: Нет, потому что электростанции тоже загрязняют окружающую среду. Да, но это относится только к городу, сами станции, тем не менее, загрязняют окружающую среду. </vt:lpstr>
      <vt:lpstr> Задание 4.  Сопротивление воздуха Осенним днём Петя вышел погулять. Накрапывал дождь, и Петя открыл зонтик. Вдруг подул сильный ветер и чуть не вырвал зонтик из рук. Петя едва смог притянуть его к себе. Заинтересовавшись этим вопросом, Петя, придя домой, стал искать информацию о силе, которая так сопротивлялась, когда Петя тянул зонтик на себя. </vt:lpstr>
      <vt:lpstr>При движении твёрдого тела в жидкости или газе возникает сила, тормозящая движение, сила сопротивления. Она появляется только при относительном движении тела и окружающей среды. Для того чтобы уменьшить силу сопротивления среды, телу придают обтекаемую форму. Наиболее выгодна в этом отношении форма, близкая к форме падающей капли дождя. </vt:lpstr>
      <vt:lpstr> Вопрос 1:  Петя решил поэкспериментировать дома. Он взял раскрытый зонт и начал его поднимать и опускать с одинаковой скоростью. В каком случае Петя чувствовал большее сопротивление при движении вниз или вверх? Свой ответ поясните. </vt:lpstr>
      <vt:lpstr>Ответ: при движении вниз. При движении в вверх зонт встречается с воздухом более обтекаемой формой, чем при движении вниз, поэтому во втором случае сопротивление воздуха будет больше </vt:lpstr>
      <vt:lpstr>Вопрос 2:  Какое из тел при движении в воздухе с одинаковой скоростью будет испытывать наименьшее сопротивление</vt:lpstr>
      <vt:lpstr>Презентация PowerPoint</vt:lpstr>
      <vt:lpstr>Ответ: Д</vt:lpstr>
      <vt:lpstr>Задания по теме  «Давление твердых тел, жидкостей и газов»   Задание 5:  Воздушные «шары счастья» </vt:lpstr>
      <vt:lpstr>«Шары желаний», или небесные фонарики – объёмные бумажные конструкции с огоньком внутри, летающие по принципу воздушного шара (от нагретого воздуха). Для изготовления небесных фонариков традиционно используются только натуральные материалы: рисовая бумага и каркас из бамбука. Топливный элемент крепится на верёвке со специальной негорючей пропиткой, вместо традиционной медной проволоки, что уменьшает массу небесного фонарика, улучшает лётные качества и делает его полностью биоразлагаемым.  </vt:lpstr>
      <vt:lpstr>Вопрос 1:  Выберите верный ответ. А. Архимедова сила, действующая на фонарик, в процессе горения топливного элемента уменьшается, поэтому шар взлетает. В. Средняя плотность фонарика с горячим воздухом внутри меньше плотности воздуха снаружи, поэтому фонарик поднимается. С. Небесный фонарик будет подниматься вверх бесконечно долго. Д. Поднявшись на большую высоту, небесный фонарик, изготовленный из биоразлагаемого материала, разлагается в воздухе. </vt:lpstr>
      <vt:lpstr>Ответ: В </vt:lpstr>
      <vt:lpstr>Вопрос 2:  В руководстве по запуску небесных фонариков приведены основные требования безопасности. В одном из них говорится, что категорически запрещено запускать небесные фонарики рядом с аэропортом. Как Вы думаете, почему нельзя это делать?</vt:lpstr>
      <vt:lpstr>Ответ: небесный фонарик, выпущенный в небо, дальше уже никем не контролируется. Если запускать его вблизи аэропорта, он может помешать взлёту и посадке самолетов, что может привести к трагедии </vt:lpstr>
      <vt:lpstr>Задания для формирования естественнонаучной грамотности учащихся  8 класса «Тепловые явления»  </vt:lpstr>
      <vt:lpstr>Задание 6. Температура Петр работает над ремонтом старого дома. Он оставил бутылку воды, несколько металлических гвоздей и кусок древесины в багажнике машины. После того, как машина пробыла на солнце 3 часа, температура внутри машины достигла 40ºC.  </vt:lpstr>
      <vt:lpstr>Вопрос 1:  Что произошло с предметами в машине? Обведите «Да» или «Нет» для каждого случая      </vt:lpstr>
      <vt:lpstr>Ответ: Да Нет Нет</vt:lpstr>
      <vt:lpstr>Вопрос 3:  Насколько вам интересна следующая информация? Отметьте только один вариант ответа в каждом ряду. </vt:lpstr>
      <vt:lpstr>Презентация PowerPoint</vt:lpstr>
      <vt:lpstr>Задания по теме «Электрические явления» </vt:lpstr>
      <vt:lpstr>Задание 7 Электрический конвектор Настенный электрический конвектор используется для обогрева помещений. Принцип работы электрического конвектора достаточно прост. Конвектор – прибор, в котором теплопередача происходит за счёт естественного движения воздуха – конвекции: холодный воздух, вступая в контакт с электрическим нагревательным элементом, увеличивает собственную температуру, становится легче и выходит через фронтальную решётку, которая обеспечивает отличное распределение тепла по всему помещению. За счёт циркуляции воздух в пространстве комнаты очень быстро прогревается. </vt:lpstr>
      <vt:lpstr>Вопрос 1: В правилах установки электрических конвекторов сказано, что их необходимо размещать на высоте 12–15 см от пола. Что произойдёт, если нарушить это правило и повесить конвектор почти вплотную к полу? </vt:lpstr>
      <vt:lpstr>Ответ:  холодный воздух поступает в конвектор снизу. Если его поместить вплотную к полу, то это будет препятствовать конвекции и, соответственно, нормальной работе конвектора</vt:lpstr>
      <vt:lpstr>Вопрос 2: В правилах по использованию электрических конвекторов указано, что опасно сушить мокрые вещи, помещая их на корпус конвектора. Объясните, почему это опасно</vt:lpstr>
      <vt:lpstr>Презентация PowerPoint</vt:lpstr>
      <vt:lpstr>Ответ:  если поместить вещи на корпус конвектора, то нарушится конвекция воздуха через корпус конвектора. Всё количество теплоты будет идти на нагревание вещей, что может привести к пожару</vt:lpstr>
      <vt:lpstr>Задания по теме «Световые явления»</vt:lpstr>
      <vt:lpstr> Задание 8. Звёздный свет Вова любит смотреть на звезды. Однако он не может наблюдать  за звездами в полной мере, так как он живет в большом городе. В прошлом году Вова поехал в деревню, где видел огромное  количество звезд, которых он не видел в городе. Вопрос 1:   Почему в деревне видно намного больше звезд, чем в больших городах? </vt:lpstr>
      <vt:lpstr>А. Луна ярче в городах, и она перекрывает свет от многих звезд. В. В воздухе в деревнях намного больше пыли для отражения света, чем воздухе в городах. С. Яркость городских огней делает многие звезды невидимыми. Д. Воздух теплее в городах из-за тепла, выделяемого машинами, техникой и домами. </vt:lpstr>
      <vt:lpstr>Ответ: С</vt:lpstr>
      <vt:lpstr>Вопрос 2:  Лёня использует телескоп с линзой большого диаметра, чтобы наблюдать за звездами низкой яркости. Почему использование телескопа с линзой большого диаметра делает возможным наблюдение звезд низкой яркости?</vt:lpstr>
      <vt:lpstr>А. Чем больше линза, тем больше света она собирает. В. Чем больше линза, тем больше она увеличивает. С. Большие линзы позволяют видеть большую часть неба. Д. Большие линзы могут определить темные цвета на звездах. </vt:lpstr>
      <vt:lpstr>Ответ: A.</vt:lpstr>
      <vt:lpstr>Задания для формирования естественнонаучной грамотности учащихся 9 класса Задания по теме «Законы взаимодействия и движения тел» </vt:lpstr>
      <vt:lpstr>Задание 9. Тормозной путь автомобиля Представьте, насколько меньше было бы аварий, если бы автомобили могли останавливаться мгновенно. К сожалению, элементарные законы физики говорят, что это невозможно. Тормозной путь у разных машин отличается. Здесь в расчёт идёт скорость передвижения, вес транспортного средства и его габариты, состояние резины, погодные условия и много других показателей. Кроме того, важна и скорость реакции водителя, т.е. в остановочный путь входит и путь реакции, который проходит автомобиль за время между появлением опасности и нажатием водителем на педаль тормоза. </vt:lpstr>
      <vt:lpstr>Для тормозного пути характерна сильная зависимость от скорости автомобиля.  В таблице приведены данные исследования зависимости тормозного пути некоторого автомобиля от скорости его движения перед началом торможения. Абсолютная погрешность измерения скорости составляет ±1 км/ч, а погрешность измерения тормозного пути составляет ±0,5 м. </vt:lpstr>
      <vt:lpstr>  Но эти данные характерны для движения по сухому асфальту.  При движении по заснеженной дороге или в гололёд тормозной путь значительно увеличивается.</vt:lpstr>
      <vt:lpstr>Вопрос 1:  Выберите все верные утверждения о характере торможения автомобиля</vt:lpstr>
      <vt:lpstr> А. Для одного и того же автомобиля тормозной путь увеличивается с увеличением скорости движения и не зависит от погодных условий. В. Исследование зависимости тормозного пути от скорости движения должно было проводиться для одного и того же автомобиля и при движении по одной и то же дороге. С. Чем легче автомобиль, тем больше его остановочный путь. Д. Если водитель отвлекается от дороги, то увеличивается путь реакции, являющийся составной частью общего остановочного пути. Е. Путь реакции всегда постоянен, а тормозной путь прямо пропорционален скорости движения автомобиля перед началом торможения. </vt:lpstr>
      <vt:lpstr>Ответ: В, Д</vt:lpstr>
      <vt:lpstr>Вопрос 3: Коэффициент трения шин о поверхность дороги зависит от погоды. Тормозной путь автомобиля намного увеличивается, если торможение автомобиля происходит на скользкой дороге. </vt:lpstr>
      <vt:lpstr>Презентация PowerPoint</vt:lpstr>
      <vt:lpstr>Какие условия должны были соблюдаться при проведении исследования, результаты которого представлены на рисунке? </vt:lpstr>
      <vt:lpstr>Ответ:  тормозной путь зависит от начальной скорости торможения, а также может зависеть от массы автомобиля, ветра и т.п. Поэтому при проведении такого исследования должны оставаться неизменными все эти величины, а меняться только покрытие дороги (коэффициент трения шин о дорогу) </vt:lpstr>
      <vt:lpstr>Задания по теме «Механические  колебания и волны. Звук» Задание 10. Ультразвук</vt:lpstr>
      <vt:lpstr>Во многих странах можно получить изображение плода (развивающегося ребенка) при помощи ультразвуковой визуализации (эхографии). Ультразвук считается безопасным как для матери, так и для плода. Врач держит датчик и двигает его по животу матери. Ультразвуковые волны передаются в живот. Внутри живота они отражаются от поверхности зародыша. Эти отражаемые волны вновь поглощаются датчиком и транслируются на машине, которая воспроизводит изображение</vt:lpstr>
      <vt:lpstr>Вопрос 1:  Для формирования изображения ультразвуковая машина должна подсчитать расстояние между плодом и датчиком. Ультразвуковые волны проходят сквозь живот со скоростью 1540 м/с. Какие  измерения машина должна осуществить для расчета расстояния?</vt:lpstr>
      <vt:lpstr>Ответ:  она должна измерить время, затраченное ультразвуковой волной, на прохождение расстояния от зонда до поверхности зародыша и обратно.  </vt:lpstr>
      <vt:lpstr>Вопрос 2:   Изображение плода может быть также получено при использовании рентгеновского излучения. Однако женщинам советуют избегать рентгена живота во время беременности. Почему женщинам особенно стоит избегать рентгеновского излучения области живота во время беременности? </vt:lpstr>
      <vt:lpstr>Ответ:  Рентгеновские лучи вредны для плода, потому что они могут вызвать мутацию плода, врожденные дефекты плода </vt:lpstr>
      <vt:lpstr>Вопрос 3: Могут ли ультразвуковые исследования беременных женщин дать ответы на следующие вопросы? Обведите «Да» или «Нет» для каждого из следующих вопросов. </vt:lpstr>
      <vt:lpstr>Презентация PowerPoint</vt:lpstr>
      <vt:lpstr>Ответ да нет да</vt:lpstr>
      <vt:lpstr>Презентация PowerPoint</vt:lpstr>
      <vt:lpstr>Презентация PowerPoint</vt:lpstr>
      <vt:lpstr>Заключение Современные подходы в образовании, ориентированные на результат, требуют изменений в учебной подготовке учащихся.                Развитие естественнонаучной грамотности, которое предполагает способность учащихся использовать знания, приобретенные ими за время обучения в школе, для решения разнообразных задач межпредметного и практико-ориентированного содержания, для дальнейшего обучения  и успешной социализации в обществе </vt:lpstr>
      <vt:lpstr> можно отметить, что методы и приемы, описанные выше, связаны друг с другом. Формирование функциональной грамотности учащихся при обучении физики, может быть осуществлена во всех аспектах содержания учебной деятельности. Мотивируя обучающихся на учебную проблему, мы способствуем стимулированию у детей работы критического и креативного мышлений, развитию читательской, математической и естественнонаучной грамотностей.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1</dc:creator>
  <cp:lastModifiedBy>User</cp:lastModifiedBy>
  <cp:revision>20</cp:revision>
  <dcterms:modified xsi:type="dcterms:W3CDTF">2024-12-19T19:38:27Z</dcterms:modified>
</cp:coreProperties>
</file>